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57" r:id="rId4"/>
    <p:sldId id="258" r:id="rId5"/>
    <p:sldId id="259" r:id="rId6"/>
    <p:sldId id="260" r:id="rId7"/>
    <p:sldId id="261" r:id="rId8"/>
    <p:sldId id="262" r:id="rId9"/>
    <p:sldId id="264" r:id="rId10"/>
    <p:sldId id="263" r:id="rId11"/>
    <p:sldId id="265" r:id="rId12"/>
    <p:sldId id="266" r:id="rId13"/>
    <p:sldId id="267" r:id="rId14"/>
    <p:sldId id="278" r:id="rId15"/>
    <p:sldId id="268" r:id="rId16"/>
    <p:sldId id="269" r:id="rId17"/>
    <p:sldId id="270" r:id="rId18"/>
    <p:sldId id="271" r:id="rId19"/>
    <p:sldId id="272" r:id="rId20"/>
    <p:sldId id="279" r:id="rId21"/>
    <p:sldId id="273" r:id="rId22"/>
    <p:sldId id="280" r:id="rId23"/>
    <p:sldId id="274" r:id="rId24"/>
    <p:sldId id="275" r:id="rId25"/>
    <p:sldId id="276" r:id="rId26"/>
    <p:sldId id="27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44" y="15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ACBA7AEA-CD4D-4A9F-BED4-5E27D7C9CBDD}" type="datetimeFigureOut">
              <a:rPr lang="en-US"/>
              <a:pPr>
                <a:defRPr/>
              </a:pPr>
              <a:t>11/9/2014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29A99591-27AA-46B2-AE9F-4C63C485D5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A7D9551-986D-4CED-8676-B481063E6277}" type="datetimeFigureOut">
              <a:rPr lang="en-US"/>
              <a:pPr>
                <a:defRPr/>
              </a:pPr>
              <a:t>11/9/2014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2AEAA3-E147-4307-AB5C-030771B4A11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9134FE-BC9D-469F-AAC5-279F5F0568E2}" type="datetimeFigureOut">
              <a:rPr lang="en-US"/>
              <a:pPr>
                <a:defRPr/>
              </a:pPr>
              <a:t>11/9/2014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489784-3250-4DF0-BC42-36A2298BCE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8814265-5BCD-4E18-99D7-69BB463BE948}" type="datetimeFigureOut">
              <a:rPr lang="en-US"/>
              <a:pPr>
                <a:defRPr/>
              </a:pPr>
              <a:t>11/9/2014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55A84F-FE88-4660-8406-399E00B406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0ED1B0E-9D01-43A7-A05A-FAEB691A5CEC}" type="datetimeFigureOut">
              <a:rPr lang="en-US"/>
              <a:pPr>
                <a:defRPr/>
              </a:pPr>
              <a:t>11/9/2014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08691FA-56BA-4290-ACEA-A97B1882EF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88579BD-21B5-414F-A052-33658B667E2C}" type="datetimeFigureOut">
              <a:rPr lang="en-US"/>
              <a:pPr>
                <a:defRPr/>
              </a:pPr>
              <a:t>11/9/2014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1021409-F64A-43FD-9B57-7011BDD4AE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71B66B4A-3236-42AA-846D-ED6B9311D7C0}" type="datetimeFigureOut">
              <a:rPr lang="en-US"/>
              <a:pPr>
                <a:defRPr/>
              </a:pPr>
              <a:t>11/9/2014</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94074526-66D8-4008-9825-E79C24F573B9}"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EF4638B6-1113-4912-A0F0-0323ABABCDC6}" type="datetimeFigureOut">
              <a:rPr lang="en-US"/>
              <a:pPr>
                <a:defRPr/>
              </a:pPr>
              <a:t>11/9/2014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B36CA49-0F55-463C-A422-AF7E8682DB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1C0C537-9EBC-4F72-97D4-6B0E1A048FE5}" type="datetimeFigureOut">
              <a:rPr lang="en-US"/>
              <a:pPr>
                <a:defRPr/>
              </a:pPr>
              <a:t>11/9/2014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331A4F2-5FA0-43B9-9A8C-8B48597F15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EFFB9CB-89F7-414A-9B58-F19CADEDBCB2}" type="datetimeFigureOut">
              <a:rPr lang="en-US"/>
              <a:pPr>
                <a:defRPr/>
              </a:pPr>
              <a:t>11/9/2014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EB13396-9814-4C79-B2E2-7290B00FFC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09AED4D-8C4A-45F6-9264-007C1FAAB9FF}" type="datetimeFigureOut">
              <a:rPr lang="en-US"/>
              <a:pPr>
                <a:defRPr/>
              </a:pPr>
              <a:t>11/9/2014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20C1C04-A6EE-4131-A0A5-FD5B0383B0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52046962-E398-445C-8535-CCF49CD4F066}" type="datetimeFigureOut">
              <a:rPr lang="en-US"/>
              <a:pPr>
                <a:defRPr/>
              </a:pPr>
              <a:t>11/9/2014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2140E476-5E81-48C4-B26E-6F07A11A88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5" r:id="rId5"/>
    <p:sldLayoutId id="2147483686" r:id="rId6"/>
    <p:sldLayoutId id="2147483680" r:id="rId7"/>
    <p:sldLayoutId id="2147483679" r:id="rId8"/>
    <p:sldLayoutId id="2147483678" r:id="rId9"/>
    <p:sldLayoutId id="2147483677" r:id="rId10"/>
    <p:sldLayoutId id="2147483676"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01888"/>
            <a:ext cx="8458200" cy="1470025"/>
          </a:xfrm>
        </p:spPr>
        <p:txBody>
          <a:bodyPr>
            <a:normAutofit fontScale="90000"/>
          </a:bodyPr>
          <a:lstStyle/>
          <a:p>
            <a:pPr fontAlgn="auto">
              <a:spcAft>
                <a:spcPts val="0"/>
              </a:spcAft>
              <a:defRPr/>
            </a:pPr>
            <a:r>
              <a:rPr lang="en-US" b="1" dirty="0"/>
              <a:t>Chapter Three</a:t>
            </a:r>
            <a:r>
              <a:rPr lang="en-US" dirty="0"/>
              <a:t/>
            </a:r>
            <a:br>
              <a:rPr lang="en-US" dirty="0"/>
            </a:br>
            <a:r>
              <a:rPr lang="en-US" b="1" dirty="0"/>
              <a:t>Static Fluid and its Application</a:t>
            </a:r>
            <a:r>
              <a:rPr lang="en-US" dirty="0"/>
              <a:t/>
            </a:r>
            <a:br>
              <a:rPr lang="en-US" dirty="0"/>
            </a:br>
            <a:r>
              <a:rPr lang="en-US" b="1" dirty="0"/>
              <a:t> </a:t>
            </a:r>
            <a:r>
              <a:rPr lang="en-US" dirty="0"/>
              <a:t/>
            </a:r>
            <a:br>
              <a:rPr lang="en-US" dirty="0"/>
            </a:br>
            <a:endParaRPr lang="en-US" dirty="0"/>
          </a:p>
        </p:txBody>
      </p:sp>
      <p:sp>
        <p:nvSpPr>
          <p:cNvPr id="13314" name="Subtitle 2"/>
          <p:cNvSpPr>
            <a:spLocks noGrp="1"/>
          </p:cNvSpPr>
          <p:nvPr>
            <p:ph type="subTitle" idx="1"/>
          </p:nvPr>
        </p:nvSpPr>
        <p:spPr>
          <a:xfrm>
            <a:off x="457200" y="3900488"/>
            <a:ext cx="4953000" cy="1752600"/>
          </a:xfrm>
        </p:spPr>
        <p:txBody>
          <a:bodyPr/>
          <a:lstStyle/>
          <a:p>
            <a:pPr marL="63500"/>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0"/>
            <a:ext cx="8229600" cy="1066800"/>
          </a:xfrm>
        </p:spPr>
        <p:txBody>
          <a:bodyPr>
            <a:normAutofit fontScale="90000"/>
          </a:bodyPr>
          <a:lstStyle/>
          <a:p>
            <a:pPr fontAlgn="auto">
              <a:spcAft>
                <a:spcPts val="0"/>
              </a:spcAft>
              <a:defRPr/>
            </a:pPr>
            <a:r>
              <a:rPr lang="en-US" dirty="0" smtClean="0"/>
              <a:t>Hydrostatic Pressure Characteristics</a:t>
            </a:r>
            <a:endParaRPr lang="ar-IQ" dirty="0"/>
          </a:p>
        </p:txBody>
      </p:sp>
      <p:sp>
        <p:nvSpPr>
          <p:cNvPr id="22530" name="Content Placeholder 2"/>
          <p:cNvSpPr>
            <a:spLocks noGrp="1"/>
          </p:cNvSpPr>
          <p:nvPr>
            <p:ph idx="1"/>
          </p:nvPr>
        </p:nvSpPr>
        <p:spPr/>
        <p:txBody>
          <a:bodyPr/>
          <a:lstStyle/>
          <a:p>
            <a:r>
              <a:rPr lang="en-US" i="1" smtClean="0"/>
              <a:t>Pressure in a continuously distributed uniform static fluid varies only with vertical distance and is independent of the shape of the container. The pressure is the same at all points on a given horizontal plane in the fluid. The pressure increases with depth in the fluid.</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Gage Pressure and Vacuum Pressure</a:t>
            </a:r>
            <a:endParaRPr lang="ar-IQ" dirty="0"/>
          </a:p>
        </p:txBody>
      </p:sp>
      <p:sp>
        <p:nvSpPr>
          <p:cNvPr id="23554" name="Content Placeholder 2"/>
          <p:cNvSpPr>
            <a:spLocks noGrp="1"/>
          </p:cNvSpPr>
          <p:nvPr>
            <p:ph idx="1"/>
          </p:nvPr>
        </p:nvSpPr>
        <p:spPr/>
        <p:txBody>
          <a:bodyPr/>
          <a:lstStyle/>
          <a:p>
            <a:r>
              <a:rPr lang="en-US" smtClean="0"/>
              <a:t> (1) the </a:t>
            </a:r>
            <a:r>
              <a:rPr lang="en-US" i="1" smtClean="0"/>
              <a:t>absolute </a:t>
            </a:r>
            <a:r>
              <a:rPr lang="en-US" smtClean="0"/>
              <a:t>or total magnitude </a:t>
            </a:r>
          </a:p>
          <a:p>
            <a:r>
              <a:rPr lang="en-US" smtClean="0"/>
              <a:t> (2) the value </a:t>
            </a:r>
            <a:r>
              <a:rPr lang="en-US" i="1" smtClean="0"/>
              <a:t>relative </a:t>
            </a:r>
            <a:r>
              <a:rPr lang="en-US" smtClean="0"/>
              <a:t>to the local ambient atmosphere</a:t>
            </a:r>
            <a:endParaRPr lang="ar-IQ"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ar-IQ" smtClean="0"/>
          </a:p>
        </p:txBody>
      </p:sp>
      <p:sp>
        <p:nvSpPr>
          <p:cNvPr id="24578" name="Content Placeholder 2"/>
          <p:cNvSpPr>
            <a:spLocks noGrp="1"/>
          </p:cNvSpPr>
          <p:nvPr>
            <p:ph idx="1"/>
          </p:nvPr>
        </p:nvSpPr>
        <p:spPr/>
        <p:txBody>
          <a:bodyPr/>
          <a:lstStyle/>
          <a:p>
            <a:r>
              <a:rPr lang="en-US" sz="1400" b="1" smtClean="0"/>
              <a:t>Atmospheric Pressure </a:t>
            </a:r>
            <a:endParaRPr lang="en-US" sz="1400" smtClean="0"/>
          </a:p>
          <a:p>
            <a:pPr>
              <a:buFont typeface="Georgia" pitchFamily="18" charset="0"/>
              <a:buNone/>
            </a:pPr>
            <a:r>
              <a:rPr lang="en-US" sz="1400" smtClean="0"/>
              <a:t>       It is the pressure exerted by atmospheric air on the earth due to its weight. This pressure is change as the density of air varies according to the altitudes. Greater the height lesser the density. Also it may vary because of the temperature and humidity of air. </a:t>
            </a:r>
          </a:p>
          <a:p>
            <a:pPr>
              <a:buFont typeface="Georgia" pitchFamily="18" charset="0"/>
              <a:buNone/>
            </a:pPr>
            <a:endParaRPr lang="en-US" sz="1400" smtClean="0"/>
          </a:p>
          <a:p>
            <a:r>
              <a:rPr lang="en-US" sz="1400" b="1" smtClean="0"/>
              <a:t>Gauge Pressure or Positive Pressure </a:t>
            </a:r>
            <a:endParaRPr lang="en-US" sz="1400" smtClean="0"/>
          </a:p>
          <a:p>
            <a:pPr>
              <a:buFont typeface="Georgia" pitchFamily="18" charset="0"/>
              <a:buNone/>
            </a:pPr>
            <a:r>
              <a:rPr lang="en-US" sz="1400" smtClean="0"/>
              <a:t>       It is the pressure recorded by an instrument. This is always above atmospheric.</a:t>
            </a:r>
          </a:p>
          <a:p>
            <a:pPr>
              <a:buFont typeface="Georgia" pitchFamily="18" charset="0"/>
              <a:buNone/>
            </a:pPr>
            <a:endParaRPr lang="en-US" sz="1400" smtClean="0"/>
          </a:p>
          <a:p>
            <a:r>
              <a:rPr lang="en-US" sz="1400" b="1" smtClean="0"/>
              <a:t>Vacuum Pressure or Negative Pressure </a:t>
            </a:r>
            <a:endParaRPr lang="en-US" sz="1400" smtClean="0"/>
          </a:p>
          <a:p>
            <a:pPr>
              <a:buFont typeface="Georgia" pitchFamily="18" charset="0"/>
              <a:buNone/>
            </a:pPr>
            <a:r>
              <a:rPr lang="en-US" sz="1400" smtClean="0"/>
              <a:t>      This pressure is caused either artificially or by flow conditions. The pressure intensity will be less than the atmospheric pressure whenever vacuum is formed. </a:t>
            </a:r>
          </a:p>
          <a:p>
            <a:pPr>
              <a:buFont typeface="Georgia" pitchFamily="18" charset="0"/>
              <a:buNone/>
            </a:pPr>
            <a:endParaRPr lang="en-US" sz="1400" smtClean="0"/>
          </a:p>
          <a:p>
            <a:r>
              <a:rPr lang="en-US" sz="1400" smtClean="0"/>
              <a:t> </a:t>
            </a:r>
            <a:r>
              <a:rPr lang="en-US" sz="1400" b="1" smtClean="0"/>
              <a:t>Absolute Pressure </a:t>
            </a:r>
            <a:endParaRPr lang="en-US" sz="1400" smtClean="0"/>
          </a:p>
          <a:p>
            <a:pPr>
              <a:buFont typeface="Georgia" pitchFamily="18" charset="0"/>
              <a:buNone/>
            </a:pPr>
            <a:r>
              <a:rPr lang="en-US" sz="1400" smtClean="0"/>
              <a:t>       Absolute pressure is the algebraic sum of atmospheric pressure and gauge pressure. </a:t>
            </a:r>
          </a:p>
          <a:p>
            <a:pPr>
              <a:buFont typeface="Georgia" pitchFamily="18" charset="0"/>
              <a:buNone/>
            </a:pPr>
            <a:endParaRPr lang="ar-IQ" sz="1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Content Placeholder 3"/>
          <p:cNvPicPr>
            <a:picLocks noGrp="1"/>
          </p:cNvPicPr>
          <p:nvPr>
            <p:ph idx="1"/>
          </p:nvPr>
        </p:nvPicPr>
        <p:blipFill>
          <a:blip r:embed="rId2"/>
          <a:srcRect/>
          <a:stretch>
            <a:fillRect/>
          </a:stretch>
        </p:blipFill>
        <p:spPr>
          <a:xfrm>
            <a:off x="500063" y="785813"/>
            <a:ext cx="8143875" cy="4429125"/>
          </a:xfrm>
        </p:spPr>
      </p:pic>
      <p:sp>
        <p:nvSpPr>
          <p:cNvPr id="25602" name="Rectangle 1"/>
          <p:cNvSpPr>
            <a:spLocks noChangeArrowheads="1"/>
          </p:cNvSpPr>
          <p:nvPr/>
        </p:nvSpPr>
        <p:spPr bwMode="auto">
          <a:xfrm>
            <a:off x="285750" y="5357813"/>
            <a:ext cx="8154988" cy="1077912"/>
          </a:xfrm>
          <a:prstGeom prst="rect">
            <a:avLst/>
          </a:prstGeom>
          <a:noFill/>
          <a:ln w="9525">
            <a:noFill/>
            <a:miter lim="800000"/>
            <a:headEnd/>
            <a:tailEnd/>
          </a:ln>
        </p:spPr>
        <p:txBody>
          <a:bodyPr wrap="none" anchor="ctr">
            <a:spAutoFit/>
          </a:bodyPr>
          <a:lstStyle/>
          <a:p>
            <a:r>
              <a:rPr lang="en-US" sz="1600">
                <a:latin typeface="Times New Roman" pitchFamily="18" charset="0"/>
                <a:ea typeface="Calibri" pitchFamily="34" charset="0"/>
                <a:cs typeface="Times New Roman" pitchFamily="18" charset="0"/>
              </a:rPr>
              <a:t>The measured pressure may be either higher or lower than the local atmosphere, and each case is</a:t>
            </a:r>
          </a:p>
          <a:p>
            <a:r>
              <a:rPr lang="en-US" sz="1600">
                <a:latin typeface="Times New Roman" pitchFamily="18" charset="0"/>
                <a:ea typeface="Calibri" pitchFamily="34" charset="0"/>
                <a:cs typeface="Times New Roman" pitchFamily="18" charset="0"/>
              </a:rPr>
              <a:t> given a name:</a:t>
            </a:r>
            <a:endParaRPr lang="en-US" sz="1600">
              <a:ea typeface="Calibri" pitchFamily="34" charset="0"/>
              <a:cs typeface="Times New Roman" pitchFamily="18" charset="0"/>
            </a:endParaRPr>
          </a:p>
          <a:p>
            <a:pPr eaLnBrk="0" hangingPunct="0"/>
            <a:r>
              <a:rPr lang="en-US" sz="1600">
                <a:latin typeface="Times New Roman" pitchFamily="18" charset="0"/>
                <a:ea typeface="Calibri" pitchFamily="34" charset="0"/>
                <a:cs typeface="Times New Roman" pitchFamily="18" charset="0"/>
              </a:rPr>
              <a:t>1. </a:t>
            </a:r>
            <a:r>
              <a:rPr lang="en-US" sz="1600" i="1">
                <a:latin typeface="Times New Roman" pitchFamily="18" charset="0"/>
                <a:ea typeface="Calibri" pitchFamily="34" charset="0"/>
                <a:cs typeface="Times New Roman" pitchFamily="18" charset="0"/>
              </a:rPr>
              <a:t>p </a:t>
            </a:r>
            <a:r>
              <a:rPr lang="en-US" sz="1600">
                <a:latin typeface="Times New Roman" pitchFamily="18" charset="0"/>
                <a:ea typeface="Calibri" pitchFamily="34" charset="0"/>
                <a:cs typeface="Times New Roman" pitchFamily="18" charset="0"/>
              </a:rPr>
              <a:t>&gt; </a:t>
            </a:r>
            <a:r>
              <a:rPr lang="en-US" sz="1600" i="1">
                <a:latin typeface="Times New Roman" pitchFamily="18" charset="0"/>
                <a:ea typeface="Calibri" pitchFamily="34" charset="0"/>
                <a:cs typeface="Times New Roman" pitchFamily="18" charset="0"/>
              </a:rPr>
              <a:t>pa Gage </a:t>
            </a:r>
            <a:r>
              <a:rPr lang="en-US" sz="1600">
                <a:latin typeface="Times New Roman" pitchFamily="18" charset="0"/>
                <a:ea typeface="Calibri" pitchFamily="34" charset="0"/>
                <a:cs typeface="Times New Roman" pitchFamily="18" charset="0"/>
              </a:rPr>
              <a:t>pressure: </a:t>
            </a:r>
            <a:r>
              <a:rPr lang="en-US" sz="1600" i="1">
                <a:latin typeface="Times New Roman" pitchFamily="18" charset="0"/>
                <a:ea typeface="Calibri" pitchFamily="34" charset="0"/>
                <a:cs typeface="Times New Roman" pitchFamily="18" charset="0"/>
              </a:rPr>
              <a:t>p</a:t>
            </a:r>
            <a:r>
              <a:rPr lang="en-US" sz="1600">
                <a:latin typeface="Times New Roman" pitchFamily="18" charset="0"/>
                <a:ea typeface="Calibri" pitchFamily="34" charset="0"/>
                <a:cs typeface="Times New Roman" pitchFamily="18" charset="0"/>
              </a:rPr>
              <a:t>(gage) = </a:t>
            </a:r>
            <a:r>
              <a:rPr lang="en-US" sz="1600" i="1">
                <a:latin typeface="Times New Roman" pitchFamily="18" charset="0"/>
                <a:ea typeface="Calibri" pitchFamily="34" charset="0"/>
                <a:cs typeface="Times New Roman" pitchFamily="18" charset="0"/>
              </a:rPr>
              <a:t>p(absolute) </a:t>
            </a:r>
            <a:r>
              <a:rPr lang="en-US" sz="1600">
                <a:latin typeface="Times New Roman" pitchFamily="18" charset="0"/>
                <a:ea typeface="Calibri" pitchFamily="34" charset="0"/>
                <a:cs typeface="Times New Roman" pitchFamily="18" charset="0"/>
              </a:rPr>
              <a:t>- </a:t>
            </a:r>
            <a:r>
              <a:rPr lang="en-US" sz="1600" i="1">
                <a:latin typeface="Times New Roman" pitchFamily="18" charset="0"/>
                <a:ea typeface="Calibri" pitchFamily="34" charset="0"/>
                <a:cs typeface="Times New Roman" pitchFamily="18" charset="0"/>
              </a:rPr>
              <a:t>pa</a:t>
            </a:r>
            <a:endParaRPr lang="en-US" sz="1600"/>
          </a:p>
          <a:p>
            <a:pPr eaLnBrk="0" hangingPunct="0"/>
            <a:r>
              <a:rPr lang="en-US" sz="1600">
                <a:latin typeface="Times New Roman" pitchFamily="18" charset="0"/>
              </a:rPr>
              <a:t>2. </a:t>
            </a:r>
            <a:r>
              <a:rPr lang="en-US" sz="1600" i="1">
                <a:latin typeface="Times New Roman" pitchFamily="18" charset="0"/>
              </a:rPr>
              <a:t>p </a:t>
            </a:r>
            <a:r>
              <a:rPr lang="en-US" sz="1600">
                <a:latin typeface="Times New Roman" pitchFamily="18" charset="0"/>
              </a:rPr>
              <a:t>&lt; </a:t>
            </a:r>
            <a:r>
              <a:rPr lang="en-US" sz="1600" i="1">
                <a:latin typeface="Times New Roman" pitchFamily="18" charset="0"/>
              </a:rPr>
              <a:t>pa Vacuum </a:t>
            </a:r>
            <a:r>
              <a:rPr lang="en-US" sz="1600">
                <a:latin typeface="Times New Roman" pitchFamily="18" charset="0"/>
              </a:rPr>
              <a:t>pressure: </a:t>
            </a:r>
            <a:r>
              <a:rPr lang="en-US" sz="1600" i="1">
                <a:latin typeface="Times New Roman" pitchFamily="18" charset="0"/>
              </a:rPr>
              <a:t>p</a:t>
            </a:r>
            <a:r>
              <a:rPr lang="en-US" sz="1600">
                <a:latin typeface="Times New Roman" pitchFamily="18" charset="0"/>
              </a:rPr>
              <a:t>(vacuum) = </a:t>
            </a:r>
            <a:r>
              <a:rPr lang="en-US" sz="1600" i="1">
                <a:latin typeface="Times New Roman" pitchFamily="18" charset="0"/>
              </a:rPr>
              <a:t>pa </a:t>
            </a:r>
            <a:r>
              <a:rPr lang="en-US" sz="1600">
                <a:latin typeface="Times New Roman" pitchFamily="18" charset="0"/>
              </a:rPr>
              <a:t>– </a:t>
            </a:r>
            <a:r>
              <a:rPr lang="en-US" sz="1600" i="1">
                <a:latin typeface="Times New Roman" pitchFamily="18" charset="0"/>
              </a:rPr>
              <a:t>p(absolute)</a:t>
            </a:r>
            <a:endParaRPr 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Pressure Measurments</a:t>
            </a:r>
          </a:p>
        </p:txBody>
      </p:sp>
      <p:sp>
        <p:nvSpPr>
          <p:cNvPr id="3" name="Content Placeholder 2"/>
          <p:cNvSpPr>
            <a:spLocks noGrp="1"/>
          </p:cNvSpPr>
          <p:nvPr>
            <p:ph idx="1"/>
          </p:nvPr>
        </p:nvSpPr>
        <p:spPr>
          <a:xfrm>
            <a:off x="285750" y="2071688"/>
            <a:ext cx="8401050" cy="4502150"/>
          </a:xfrm>
        </p:spPr>
        <p:txBody>
          <a:bodyPr>
            <a:normAutofit fontScale="62500" lnSpcReduction="20000"/>
          </a:bodyPr>
          <a:lstStyle/>
          <a:p>
            <a:pPr marL="365760" indent="-256032" fontAlgn="auto">
              <a:spcAft>
                <a:spcPts val="0"/>
              </a:spcAft>
              <a:buClr>
                <a:schemeClr val="accent3"/>
              </a:buClr>
              <a:buFont typeface="Georgia"/>
              <a:buChar char="•"/>
              <a:defRPr/>
            </a:pPr>
            <a:r>
              <a:rPr lang="en-US" dirty="0" smtClean="0"/>
              <a:t>The instrumentation used in pressure measuring  may be grouped into four categories:</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r>
              <a:rPr lang="en-US" dirty="0" smtClean="0"/>
              <a:t>1. </a:t>
            </a:r>
            <a:r>
              <a:rPr lang="en-US" i="1" dirty="0" smtClean="0"/>
              <a:t>Gravity-based: barometer, manometer, deadweight piston ( it is</a:t>
            </a:r>
            <a:r>
              <a:rPr lang="en-US" dirty="0" smtClean="0"/>
              <a:t> used most often for calibrations)</a:t>
            </a:r>
            <a:r>
              <a:rPr lang="en-US" i="1" dirty="0" smtClean="0"/>
              <a:t>. </a:t>
            </a:r>
          </a:p>
          <a:p>
            <a:pPr marL="365760" indent="-256032" fontAlgn="auto">
              <a:spcAft>
                <a:spcPts val="0"/>
              </a:spcAft>
              <a:buClr>
                <a:schemeClr val="accent3"/>
              </a:buClr>
              <a:buFont typeface="Georgia"/>
              <a:buNone/>
              <a:defRPr/>
            </a:pPr>
            <a:endParaRPr lang="en-US" i="1" dirty="0" smtClean="0"/>
          </a:p>
          <a:p>
            <a:pPr marL="365760" indent="-256032" fontAlgn="auto">
              <a:spcAft>
                <a:spcPts val="0"/>
              </a:spcAft>
              <a:buClr>
                <a:schemeClr val="accent3"/>
              </a:buClr>
              <a:buFont typeface="Georgia"/>
              <a:buChar char="•"/>
              <a:defRPr/>
            </a:pPr>
            <a:r>
              <a:rPr lang="en-US" i="1" dirty="0" smtClean="0"/>
              <a:t>2. Elastic deformation: bourdon tube (metal and quartz), diaphragm, </a:t>
            </a:r>
            <a:r>
              <a:rPr lang="en-US" i="1" dirty="0" err="1" smtClean="0"/>
              <a:t>bellows,</a:t>
            </a:r>
            <a:r>
              <a:rPr lang="en-US" dirty="0" err="1" smtClean="0"/>
              <a:t>strain</a:t>
            </a:r>
            <a:r>
              <a:rPr lang="en-US" dirty="0" smtClean="0"/>
              <a:t>-gage, optical beam displacement.</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r>
              <a:rPr lang="en-US" dirty="0" smtClean="0"/>
              <a:t> 3. </a:t>
            </a:r>
            <a:r>
              <a:rPr lang="en-US" i="1" dirty="0" smtClean="0"/>
              <a:t>Gas behavior: it is </a:t>
            </a:r>
            <a:r>
              <a:rPr lang="en-US" dirty="0" smtClean="0"/>
              <a:t>mostly special-purpose instruments used for certain scientific experiments like;</a:t>
            </a:r>
            <a:r>
              <a:rPr lang="en-US" i="1" dirty="0" smtClean="0"/>
              <a:t> gas compression (McLeod gage), thermal conductance (</a:t>
            </a:r>
            <a:r>
              <a:rPr lang="en-US" i="1" dirty="0" err="1" smtClean="0"/>
              <a:t>Pirani</a:t>
            </a:r>
            <a:r>
              <a:rPr lang="en-US" i="1" dirty="0" smtClean="0"/>
              <a:t> gage),</a:t>
            </a:r>
            <a:r>
              <a:rPr lang="en-US" dirty="0" smtClean="0"/>
              <a:t>molecular impact (Knudsen gage), ionization, thermal conductivity, air piston. </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r>
              <a:rPr lang="en-US" dirty="0" smtClean="0"/>
              <a:t>4. </a:t>
            </a:r>
            <a:r>
              <a:rPr lang="en-US" i="1" dirty="0" smtClean="0"/>
              <a:t>Electric output: resistance (Bridgman wire gage), diffused strain gage, </a:t>
            </a:r>
            <a:r>
              <a:rPr lang="en-US" i="1" dirty="0" err="1" smtClean="0"/>
              <a:t>capacita-</a:t>
            </a:r>
            <a:r>
              <a:rPr lang="en-US" dirty="0" err="1" smtClean="0"/>
              <a:t>tive</a:t>
            </a:r>
            <a:r>
              <a:rPr lang="en-US" dirty="0" smtClean="0"/>
              <a:t>, piezoelectric, magnetic inductance, magnetic reluctance, linear variable differential transformer (LVDT), resonant frequency.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28625" y="0"/>
            <a:ext cx="8229600" cy="1066800"/>
          </a:xfrm>
        </p:spPr>
        <p:txBody>
          <a:bodyPr/>
          <a:lstStyle/>
          <a:p>
            <a:r>
              <a:rPr lang="en-US" sz="2800" b="1" smtClean="0"/>
              <a:t>Gravity based measurement</a:t>
            </a:r>
            <a:endParaRPr lang="en-US" sz="2800" smtClean="0"/>
          </a:p>
        </p:txBody>
      </p:sp>
      <p:sp>
        <p:nvSpPr>
          <p:cNvPr id="3" name="Content Placeholder 2"/>
          <p:cNvSpPr>
            <a:spLocks noGrp="1"/>
          </p:cNvSpPr>
          <p:nvPr>
            <p:ph idx="1"/>
          </p:nvPr>
        </p:nvSpPr>
        <p:spPr>
          <a:xfrm>
            <a:off x="357188" y="714375"/>
            <a:ext cx="8229600" cy="4324350"/>
          </a:xfrm>
        </p:spPr>
        <p:txBody>
          <a:bodyPr>
            <a:normAutofit fontScale="92500" lnSpcReduction="10000"/>
          </a:bodyPr>
          <a:lstStyle/>
          <a:p>
            <a:pPr marL="365760" indent="-256032" fontAlgn="auto">
              <a:spcAft>
                <a:spcPts val="0"/>
              </a:spcAft>
              <a:buClr>
                <a:schemeClr val="accent3"/>
              </a:buClr>
              <a:buFont typeface="Georgia"/>
              <a:buNone/>
              <a:defRPr/>
            </a:pPr>
            <a:r>
              <a:rPr lang="en-US" sz="1500" b="1" dirty="0" smtClean="0"/>
              <a:t>1- Barometer</a:t>
            </a:r>
            <a:endParaRPr lang="en-US" sz="1500" dirty="0" smtClean="0"/>
          </a:p>
          <a:p>
            <a:pPr marL="365760" indent="-256032" fontAlgn="auto">
              <a:spcAft>
                <a:spcPts val="0"/>
              </a:spcAft>
              <a:buClr>
                <a:schemeClr val="accent3"/>
              </a:buClr>
              <a:buFont typeface="Georgia"/>
              <a:buNone/>
              <a:defRPr/>
            </a:pPr>
            <a:r>
              <a:rPr lang="en-US" sz="1500" dirty="0" smtClean="0"/>
              <a:t>          Barometer: The simplest practical application of the hydrostatic formula is the barometer ,which measures atmospheric pressure. A tube is filled with mercury and inverted while submerged in a reservoir. This causes a near vacuum in the closed upper end because mercury has an extremely small vapor pressure at room temperatures (0.16Pa at 20°C). Since atmospheric pressure forces a mercury column to rise a distance </a:t>
            </a:r>
            <a:r>
              <a:rPr lang="en-US" sz="1500" i="1" dirty="0" smtClean="0"/>
              <a:t>h</a:t>
            </a:r>
            <a:r>
              <a:rPr lang="en-US" sz="1500" dirty="0" smtClean="0"/>
              <a:t>i </a:t>
            </a:r>
            <a:r>
              <a:rPr lang="en-US" sz="1500" dirty="0" err="1" smtClean="0"/>
              <a:t>nto</a:t>
            </a:r>
            <a:r>
              <a:rPr lang="en-US" sz="1500" dirty="0" smtClean="0"/>
              <a:t> the tube, the upper mercury surface is at zero pressure.</a:t>
            </a:r>
            <a:r>
              <a:rPr lang="en-US" sz="1600" b="1" dirty="0" smtClean="0"/>
              <a:t> </a:t>
            </a:r>
            <a:r>
              <a:rPr lang="en-US" sz="1600" dirty="0" smtClean="0"/>
              <a:t> </a:t>
            </a:r>
          </a:p>
          <a:p>
            <a:pPr marL="365760" indent="-256032" fontAlgn="auto">
              <a:spcAft>
                <a:spcPts val="0"/>
              </a:spcAft>
              <a:buClr>
                <a:schemeClr val="accent3"/>
              </a:buClr>
              <a:buFont typeface="Georgia"/>
              <a:buNone/>
              <a:defRPr/>
            </a:pPr>
            <a:r>
              <a:rPr lang="en-US" sz="1600" dirty="0" smtClean="0"/>
              <a:t>At sea-level standard, </a:t>
            </a:r>
          </a:p>
          <a:p>
            <a:pPr marL="365760" indent="-256032" fontAlgn="auto">
              <a:spcAft>
                <a:spcPts val="0"/>
              </a:spcAft>
              <a:buClr>
                <a:schemeClr val="accent3"/>
              </a:buClr>
              <a:buFont typeface="Georgia"/>
              <a:buNone/>
              <a:defRPr/>
            </a:pPr>
            <a:r>
              <a:rPr lang="en-US" sz="1600" dirty="0" smtClean="0"/>
              <a:t>with </a:t>
            </a:r>
            <a:r>
              <a:rPr lang="en-US" sz="1600" i="1" dirty="0" smtClean="0"/>
              <a:t>pa </a:t>
            </a:r>
            <a:r>
              <a:rPr lang="en-US" sz="1600" dirty="0" smtClean="0"/>
              <a:t>= 101,350 Pa and</a:t>
            </a:r>
          </a:p>
          <a:p>
            <a:pPr marL="365760" indent="-256032" fontAlgn="auto">
              <a:spcAft>
                <a:spcPts val="0"/>
              </a:spcAft>
              <a:buClr>
                <a:schemeClr val="accent3"/>
              </a:buClr>
              <a:buFont typeface="Georgia"/>
              <a:buNone/>
              <a:defRPr/>
            </a:pPr>
            <a:r>
              <a:rPr lang="en-US" sz="1600" dirty="0" smtClean="0"/>
              <a:t> </a:t>
            </a:r>
            <a:r>
              <a:rPr lang="en-US" sz="1600" dirty="0" err="1" smtClean="0"/>
              <a:t>ρg</a:t>
            </a:r>
            <a:r>
              <a:rPr lang="en-US" sz="1600" dirty="0" smtClean="0"/>
              <a:t>=133,100 N/m</a:t>
            </a:r>
            <a:r>
              <a:rPr lang="en-US" sz="1600" baseline="30000" dirty="0" smtClean="0"/>
              <a:t>3</a:t>
            </a:r>
            <a:r>
              <a:rPr lang="en-US" sz="1600" dirty="0" smtClean="0"/>
              <a:t>  , </a:t>
            </a:r>
          </a:p>
          <a:p>
            <a:pPr marL="365760" indent="-256032" fontAlgn="auto">
              <a:spcAft>
                <a:spcPts val="0"/>
              </a:spcAft>
              <a:buClr>
                <a:schemeClr val="accent3"/>
              </a:buClr>
              <a:buFont typeface="Georgia"/>
              <a:buNone/>
              <a:defRPr/>
            </a:pPr>
            <a:r>
              <a:rPr lang="en-US" sz="1600" dirty="0" smtClean="0"/>
              <a:t>the barometric height is </a:t>
            </a:r>
          </a:p>
          <a:p>
            <a:pPr marL="365760" indent="-256032" fontAlgn="auto">
              <a:spcAft>
                <a:spcPts val="0"/>
              </a:spcAft>
              <a:buClr>
                <a:schemeClr val="accent3"/>
              </a:buClr>
              <a:buFont typeface="Georgia"/>
              <a:buNone/>
              <a:defRPr/>
            </a:pPr>
            <a:r>
              <a:rPr lang="en-US" sz="1600" i="1" dirty="0" smtClean="0"/>
              <a:t>h </a:t>
            </a:r>
            <a:r>
              <a:rPr lang="en-US" sz="1600" dirty="0" smtClean="0"/>
              <a:t>= 101,350/133,100 = 0.761 m </a:t>
            </a:r>
          </a:p>
          <a:p>
            <a:pPr marL="365760" indent="-256032" fontAlgn="auto">
              <a:spcAft>
                <a:spcPts val="0"/>
              </a:spcAft>
              <a:buClr>
                <a:schemeClr val="accent3"/>
              </a:buClr>
              <a:buFont typeface="Georgia"/>
              <a:buNone/>
              <a:defRPr/>
            </a:pPr>
            <a:r>
              <a:rPr lang="en-US" sz="1600" dirty="0" smtClean="0"/>
              <a:t>or 761 mm. </a:t>
            </a:r>
          </a:p>
          <a:p>
            <a:pPr marL="365760" indent="-256032" fontAlgn="auto">
              <a:spcAft>
                <a:spcPts val="0"/>
              </a:spcAft>
              <a:buClr>
                <a:schemeClr val="accent3"/>
              </a:buClr>
              <a:buFont typeface="Georgia"/>
              <a:buNone/>
              <a:defRPr/>
            </a:pPr>
            <a:r>
              <a:rPr lang="en-US" sz="1600" dirty="0" smtClean="0"/>
              <a:t> </a:t>
            </a:r>
          </a:p>
          <a:p>
            <a:pPr marL="365760" indent="-256032" fontAlgn="auto">
              <a:spcAft>
                <a:spcPts val="0"/>
              </a:spcAft>
              <a:buClr>
                <a:schemeClr val="accent3"/>
              </a:buClr>
              <a:buFont typeface="Georgia"/>
              <a:buNone/>
              <a:defRPr/>
            </a:pPr>
            <a:r>
              <a:rPr lang="en-US" sz="1600" dirty="0" smtClean="0"/>
              <a:t>Mercury is used because it is </a:t>
            </a:r>
          </a:p>
          <a:p>
            <a:pPr marL="365760" indent="-256032" fontAlgn="auto">
              <a:spcAft>
                <a:spcPts val="0"/>
              </a:spcAft>
              <a:buClr>
                <a:schemeClr val="accent3"/>
              </a:buClr>
              <a:buFont typeface="Georgia"/>
              <a:buNone/>
              <a:defRPr/>
            </a:pPr>
            <a:r>
              <a:rPr lang="en-US" sz="1600" dirty="0" smtClean="0"/>
              <a:t>the heaviest common liquid. </a:t>
            </a:r>
          </a:p>
          <a:p>
            <a:pPr marL="365760" indent="-256032" fontAlgn="auto">
              <a:spcAft>
                <a:spcPts val="0"/>
              </a:spcAft>
              <a:buClr>
                <a:schemeClr val="accent3"/>
              </a:buClr>
              <a:buFont typeface="Georgia"/>
              <a:buNone/>
              <a:defRPr/>
            </a:pPr>
            <a:r>
              <a:rPr lang="en-US" sz="1600" dirty="0" smtClean="0"/>
              <a:t>A water barometer would </a:t>
            </a:r>
          </a:p>
          <a:p>
            <a:pPr marL="365760" indent="-256032" fontAlgn="auto">
              <a:spcAft>
                <a:spcPts val="0"/>
              </a:spcAft>
              <a:buClr>
                <a:schemeClr val="accent3"/>
              </a:buClr>
              <a:buFont typeface="Georgia"/>
              <a:buNone/>
              <a:defRPr/>
            </a:pPr>
            <a:r>
              <a:rPr lang="en-US" sz="1600" dirty="0" smtClean="0"/>
              <a:t>be 34 ft high. </a:t>
            </a:r>
          </a:p>
          <a:p>
            <a:pPr marL="365760" indent="-256032" fontAlgn="auto">
              <a:spcAft>
                <a:spcPts val="0"/>
              </a:spcAft>
              <a:buClr>
                <a:schemeClr val="accent3"/>
              </a:buClr>
              <a:buFont typeface="Georgia"/>
              <a:buChar char="•"/>
              <a:defRPr/>
            </a:pPr>
            <a:endParaRPr lang="en-US" sz="1500" dirty="0" smtClean="0"/>
          </a:p>
          <a:p>
            <a:pPr marL="365760" indent="-256032" fontAlgn="auto">
              <a:spcAft>
                <a:spcPts val="0"/>
              </a:spcAft>
              <a:buClr>
                <a:schemeClr val="accent3"/>
              </a:buClr>
              <a:buFont typeface="Georgia"/>
              <a:buChar char="•"/>
              <a:defRPr/>
            </a:pPr>
            <a:endParaRPr lang="en-US" dirty="0"/>
          </a:p>
        </p:txBody>
      </p:sp>
      <p:pic>
        <p:nvPicPr>
          <p:cNvPr id="27651" name="Picture 3"/>
          <p:cNvPicPr>
            <a:picLocks noChangeAspect="1" noChangeArrowheads="1"/>
          </p:cNvPicPr>
          <p:nvPr/>
        </p:nvPicPr>
        <p:blipFill>
          <a:blip r:embed="rId2"/>
          <a:srcRect b="8427"/>
          <a:stretch>
            <a:fillRect/>
          </a:stretch>
        </p:blipFill>
        <p:spPr bwMode="auto">
          <a:xfrm>
            <a:off x="3902075" y="2428875"/>
            <a:ext cx="5241925" cy="3368675"/>
          </a:xfrm>
          <a:prstGeom prst="rect">
            <a:avLst/>
          </a:prstGeom>
          <a:noFill/>
          <a:ln w="9525">
            <a:noFill/>
            <a:miter lim="800000"/>
            <a:headEnd/>
            <a:tailEnd/>
          </a:ln>
        </p:spPr>
      </p:pic>
      <p:sp>
        <p:nvSpPr>
          <p:cNvPr id="27652" name="Rectangle 4"/>
          <p:cNvSpPr>
            <a:spLocks noChangeArrowheads="1"/>
          </p:cNvSpPr>
          <p:nvPr/>
        </p:nvSpPr>
        <p:spPr bwMode="auto">
          <a:xfrm>
            <a:off x="4000500" y="5919788"/>
            <a:ext cx="4572000" cy="938212"/>
          </a:xfrm>
          <a:prstGeom prst="rect">
            <a:avLst/>
          </a:prstGeom>
          <a:noFill/>
          <a:ln w="9525">
            <a:noFill/>
            <a:miter lim="800000"/>
            <a:headEnd/>
            <a:tailEnd/>
          </a:ln>
        </p:spPr>
        <p:txBody>
          <a:bodyPr>
            <a:spAutoFit/>
          </a:bodyPr>
          <a:lstStyle/>
          <a:p>
            <a:r>
              <a:rPr lang="en-US" sz="1100">
                <a:latin typeface="Georgia" pitchFamily="18" charset="0"/>
              </a:rPr>
              <a:t>A barometer measures local absolute atmospheric pressure: (</a:t>
            </a:r>
            <a:r>
              <a:rPr lang="en-US" sz="1100" i="1">
                <a:latin typeface="Georgia" pitchFamily="18" charset="0"/>
              </a:rPr>
              <a:t>a</a:t>
            </a:r>
            <a:r>
              <a:rPr lang="en-US" sz="1100">
                <a:latin typeface="Georgia" pitchFamily="18" charset="0"/>
              </a:rPr>
              <a:t>) the height of a mercury column is proportional to </a:t>
            </a:r>
            <a:r>
              <a:rPr lang="en-US" sz="1100" i="1">
                <a:latin typeface="Georgia" pitchFamily="18" charset="0"/>
              </a:rPr>
              <a:t>p </a:t>
            </a:r>
            <a:r>
              <a:rPr lang="en-US" sz="1100">
                <a:latin typeface="Georgia" pitchFamily="18" charset="0"/>
              </a:rPr>
              <a:t>atm; (</a:t>
            </a:r>
            <a:r>
              <a:rPr lang="en-US" sz="1100" i="1">
                <a:latin typeface="Georgia" pitchFamily="18" charset="0"/>
              </a:rPr>
              <a:t>b</a:t>
            </a:r>
            <a:r>
              <a:rPr lang="en-US" sz="1100">
                <a:latin typeface="Georgia" pitchFamily="18" charset="0"/>
              </a:rPr>
              <a:t>) a modern portable barometer, with digital readout, uses the resonating silicon element </a:t>
            </a:r>
          </a:p>
          <a:p>
            <a:r>
              <a:rPr lang="en-US" sz="1100">
                <a:latin typeface="Georgia"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6216650"/>
          </a:xfrm>
        </p:spPr>
        <p:txBody>
          <a:bodyPr>
            <a:normAutofit fontScale="40000" lnSpcReduction="20000"/>
          </a:bodyPr>
          <a:lstStyle/>
          <a:p>
            <a:pPr marL="365760" indent="-256032" fontAlgn="auto">
              <a:spcAft>
                <a:spcPts val="0"/>
              </a:spcAft>
              <a:buClr>
                <a:schemeClr val="accent3"/>
              </a:buClr>
              <a:buFont typeface="Georgia"/>
              <a:buNone/>
              <a:defRPr/>
            </a:pPr>
            <a:endParaRPr lang="en-US" b="1" dirty="0" smtClean="0"/>
          </a:p>
          <a:p>
            <a:pPr marL="365760" indent="-256032" fontAlgn="auto">
              <a:spcAft>
                <a:spcPts val="0"/>
              </a:spcAft>
              <a:buClr>
                <a:schemeClr val="accent3"/>
              </a:buClr>
              <a:buFont typeface="Georgia"/>
              <a:buNone/>
              <a:defRPr/>
            </a:pPr>
            <a:r>
              <a:rPr lang="en-US" b="1" dirty="0" smtClean="0"/>
              <a:t>2- Anaerobic barometer </a:t>
            </a:r>
            <a:endParaRPr lang="en-US" dirty="0" smtClean="0"/>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It is another device to measure atmospheric pressure in which expansion or contraction in vacuum chamber, caused by change in air pressure, forces the pointer to move.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b="1" dirty="0" smtClean="0"/>
              <a:t> 3- Manometers</a:t>
            </a:r>
            <a:endParaRPr lang="en-US" dirty="0" smtClean="0"/>
          </a:p>
          <a:p>
            <a:pPr marL="365760" indent="-256032" fontAlgn="auto">
              <a:spcAft>
                <a:spcPts val="0"/>
              </a:spcAft>
              <a:buClr>
                <a:schemeClr val="accent3"/>
              </a:buClr>
              <a:buFont typeface="Georgia"/>
              <a:buNone/>
              <a:defRPr/>
            </a:pPr>
            <a:r>
              <a:rPr lang="en-US" dirty="0" smtClean="0"/>
              <a:t>I t is a simple and inexpensive </a:t>
            </a:r>
            <a:r>
              <a:rPr lang="en-US" dirty="0" err="1" smtClean="0"/>
              <a:t>hydrostaticprinciple</a:t>
            </a:r>
            <a:r>
              <a:rPr lang="en-US" dirty="0" smtClean="0"/>
              <a:t> device with no moving parts except the liquid column itself. Manometer measurements must not disturb the flow. </a:t>
            </a:r>
          </a:p>
          <a:p>
            <a:pPr marL="365760" indent="-256032" fontAlgn="auto">
              <a:spcAft>
                <a:spcPts val="0"/>
              </a:spcAft>
              <a:buClr>
                <a:schemeClr val="accent3"/>
              </a:buClr>
              <a:buFont typeface="Georgia"/>
              <a:buNone/>
              <a:defRPr/>
            </a:pPr>
            <a:r>
              <a:rPr lang="en-US" dirty="0" smtClean="0"/>
              <a:t>A manometer is a device for measuring fluid pressure consisting of a bent tube containing one or more liquids of different densities</a:t>
            </a:r>
          </a:p>
          <a:p>
            <a:pPr marL="365760" indent="-256032" fontAlgn="auto">
              <a:spcAft>
                <a:spcPts val="0"/>
              </a:spcAft>
              <a:buClr>
                <a:schemeClr val="accent3"/>
              </a:buClr>
              <a:buFont typeface="Georgia"/>
              <a:buNone/>
              <a:defRPr/>
            </a:pPr>
            <a:r>
              <a:rPr lang="en-US" dirty="0" smtClean="0"/>
              <a:t>In manometer a known pressure (which may be atmospheric) is applied to one end of the manometer tube and the unknown pressure (to be determined) is applied to the other end</a:t>
            </a:r>
          </a:p>
          <a:p>
            <a:pPr marL="365760" indent="-256032" fontAlgn="auto">
              <a:spcAft>
                <a:spcPts val="0"/>
              </a:spcAft>
              <a:buClr>
                <a:schemeClr val="accent3"/>
              </a:buClr>
              <a:buFont typeface="Georgia"/>
              <a:buNone/>
              <a:defRPr/>
            </a:pPr>
            <a:r>
              <a:rPr lang="en-US" dirty="0" smtClean="0"/>
              <a:t>The Differential pressure manometers measure only the difference between the two pressures</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Char char="•"/>
              <a:defRPr/>
            </a:pPr>
            <a:r>
              <a:rPr lang="en-US" dirty="0" smtClean="0"/>
              <a:t>There are many types of manometer:</a:t>
            </a:r>
          </a:p>
          <a:p>
            <a:pPr marL="365760" indent="-256032" fontAlgn="auto">
              <a:spcAft>
                <a:spcPts val="0"/>
              </a:spcAft>
              <a:buClr>
                <a:schemeClr val="accent3"/>
              </a:buClr>
              <a:buFont typeface="Georgia"/>
              <a:buChar char="•"/>
              <a:defRPr/>
            </a:pPr>
            <a:r>
              <a:rPr lang="en-US" dirty="0" smtClean="0"/>
              <a:t>Simple manometer – </a:t>
            </a:r>
            <a:r>
              <a:rPr lang="en-US" dirty="0" err="1" smtClean="0"/>
              <a:t>Piezometer</a:t>
            </a:r>
            <a:endParaRPr lang="en-US" dirty="0" smtClean="0"/>
          </a:p>
          <a:p>
            <a:pPr marL="365760" indent="-256032" fontAlgn="auto">
              <a:spcAft>
                <a:spcPts val="0"/>
              </a:spcAft>
              <a:buClr>
                <a:schemeClr val="accent3"/>
              </a:buClr>
              <a:buFont typeface="Georgia"/>
              <a:buChar char="•"/>
              <a:defRPr/>
            </a:pPr>
            <a:r>
              <a:rPr lang="en-US" dirty="0" smtClean="0"/>
              <a:t>Simple U – tube manometer</a:t>
            </a:r>
          </a:p>
          <a:p>
            <a:pPr marL="365760" indent="-256032" fontAlgn="auto">
              <a:spcAft>
                <a:spcPts val="0"/>
              </a:spcAft>
              <a:buClr>
                <a:schemeClr val="accent3"/>
              </a:buClr>
              <a:buFont typeface="Georgia"/>
              <a:buChar char="•"/>
              <a:defRPr/>
            </a:pPr>
            <a:r>
              <a:rPr lang="en-US" dirty="0" smtClean="0"/>
              <a:t>Inverted U – tube manometer</a:t>
            </a:r>
          </a:p>
          <a:p>
            <a:pPr marL="365760" indent="-256032" fontAlgn="auto">
              <a:spcAft>
                <a:spcPts val="0"/>
              </a:spcAft>
              <a:buClr>
                <a:schemeClr val="accent3"/>
              </a:buClr>
              <a:buFont typeface="Georgia"/>
              <a:buChar char="•"/>
              <a:defRPr/>
            </a:pPr>
            <a:r>
              <a:rPr lang="en-US" dirty="0" smtClean="0"/>
              <a:t>U - tube with one leg enlarged (Well type manometer)</a:t>
            </a:r>
          </a:p>
          <a:p>
            <a:pPr marL="365760" indent="-256032" fontAlgn="auto">
              <a:spcAft>
                <a:spcPts val="0"/>
              </a:spcAft>
              <a:buClr>
                <a:schemeClr val="accent3"/>
              </a:buClr>
              <a:buFont typeface="Georgia"/>
              <a:buChar char="•"/>
              <a:defRPr/>
            </a:pPr>
            <a:r>
              <a:rPr lang="en-US" dirty="0" smtClean="0"/>
              <a:t>Two fluid U – tube manometer</a:t>
            </a:r>
          </a:p>
          <a:p>
            <a:pPr marL="365760" indent="-256032" fontAlgn="auto">
              <a:spcAft>
                <a:spcPts val="0"/>
              </a:spcAft>
              <a:buClr>
                <a:schemeClr val="accent3"/>
              </a:buClr>
              <a:buFont typeface="Georgia"/>
              <a:buChar char="•"/>
              <a:defRPr/>
            </a:pPr>
            <a:r>
              <a:rPr lang="en-US" dirty="0" smtClean="0"/>
              <a:t>Four-fluid U – tube manometer</a:t>
            </a:r>
          </a:p>
          <a:p>
            <a:pPr marL="365760" indent="-256032" fontAlgn="auto">
              <a:spcAft>
                <a:spcPts val="0"/>
              </a:spcAft>
              <a:buClr>
                <a:schemeClr val="accent3"/>
              </a:buClr>
              <a:buFont typeface="Georgia"/>
              <a:buChar char="•"/>
              <a:defRPr/>
            </a:pPr>
            <a:r>
              <a:rPr lang="en-US" dirty="0" smtClean="0"/>
              <a:t>Inclined U – tube manometer</a:t>
            </a:r>
          </a:p>
          <a:p>
            <a:pPr marL="365760" indent="-256032" fontAlgn="auto">
              <a:spcAft>
                <a:spcPts val="0"/>
              </a:spcAft>
              <a:buClr>
                <a:schemeClr val="accent3"/>
              </a:buClr>
              <a:buFont typeface="Georgia"/>
              <a:buChar char="•"/>
              <a:defRPr/>
            </a:pPr>
            <a:r>
              <a:rPr lang="en-US" dirty="0" smtClean="0"/>
              <a:t>Accurate manometer </a:t>
            </a:r>
          </a:p>
          <a:p>
            <a:pPr marL="365760" indent="-256032" fontAlgn="auto">
              <a:spcAft>
                <a:spcPts val="0"/>
              </a:spcAft>
              <a:buClr>
                <a:schemeClr val="accent3"/>
              </a:buClr>
              <a:buFont typeface="Georgia"/>
              <a:buChar char="•"/>
              <a:defRPr/>
            </a:pPr>
            <a:endParaRPr lang="en-US" dirty="0"/>
          </a:p>
        </p:txBody>
      </p:sp>
      <p:pic>
        <p:nvPicPr>
          <p:cNvPr id="28674" name="Picture 3"/>
          <p:cNvPicPr>
            <a:picLocks noChangeAspect="1" noChangeArrowheads="1"/>
          </p:cNvPicPr>
          <p:nvPr/>
        </p:nvPicPr>
        <p:blipFill>
          <a:blip r:embed="rId2"/>
          <a:srcRect/>
          <a:stretch>
            <a:fillRect/>
          </a:stretch>
        </p:blipFill>
        <p:spPr bwMode="auto">
          <a:xfrm>
            <a:off x="5929313" y="1143000"/>
            <a:ext cx="2149475" cy="1428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285750"/>
            <a:ext cx="8229600" cy="4324350"/>
          </a:xfrm>
        </p:spPr>
        <p:txBody>
          <a:bodyPr>
            <a:normAutofit fontScale="25000" lnSpcReduction="20000"/>
          </a:bodyPr>
          <a:lstStyle/>
          <a:p>
            <a:pPr marL="365760" indent="-256032" fontAlgn="auto">
              <a:spcAft>
                <a:spcPts val="0"/>
              </a:spcAft>
              <a:buClr>
                <a:schemeClr val="accent3"/>
              </a:buClr>
              <a:buFont typeface="Georgia"/>
              <a:buNone/>
              <a:defRPr/>
            </a:pPr>
            <a:endParaRPr lang="en-US" sz="4400" b="1" dirty="0" smtClean="0"/>
          </a:p>
          <a:p>
            <a:pPr marL="365760" indent="-256032" fontAlgn="auto">
              <a:spcAft>
                <a:spcPts val="0"/>
              </a:spcAft>
              <a:buClr>
                <a:schemeClr val="accent3"/>
              </a:buClr>
              <a:buFont typeface="Georgia"/>
              <a:buNone/>
              <a:defRPr/>
            </a:pPr>
            <a:r>
              <a:rPr lang="en-US" sz="4400" b="1" dirty="0" smtClean="0"/>
              <a:t>3-1 Simple manometer – </a:t>
            </a:r>
            <a:r>
              <a:rPr lang="en-US" sz="4400" b="1" dirty="0" err="1" smtClean="0"/>
              <a:t>Piezometer</a:t>
            </a:r>
            <a:endParaRPr lang="en-US" sz="4400" dirty="0" smtClean="0"/>
          </a:p>
          <a:p>
            <a:pPr marL="365760" indent="-256032" fontAlgn="auto">
              <a:spcAft>
                <a:spcPts val="0"/>
              </a:spcAft>
              <a:buClr>
                <a:schemeClr val="accent3"/>
              </a:buClr>
              <a:buFont typeface="Georgia"/>
              <a:buNone/>
              <a:defRPr/>
            </a:pPr>
            <a:r>
              <a:rPr lang="en-US" sz="4400" dirty="0" smtClean="0"/>
              <a:t>It’s used to measure pressure in a static fluid by using the height of </a:t>
            </a:r>
          </a:p>
          <a:p>
            <a:pPr marL="365760" indent="-256032" fontAlgn="auto">
              <a:spcAft>
                <a:spcPts val="0"/>
              </a:spcAft>
              <a:buClr>
                <a:schemeClr val="accent3"/>
              </a:buClr>
              <a:buFont typeface="Georgia"/>
              <a:buNone/>
              <a:defRPr/>
            </a:pPr>
            <a:r>
              <a:rPr lang="en-US" sz="4400" dirty="0" smtClean="0"/>
              <a:t>a column of liquid</a:t>
            </a:r>
          </a:p>
          <a:p>
            <a:pPr marL="365760" indent="-256032" fontAlgn="auto">
              <a:spcAft>
                <a:spcPts val="0"/>
              </a:spcAft>
              <a:buClr>
                <a:schemeClr val="accent3"/>
              </a:buClr>
              <a:buFont typeface="Georgia"/>
              <a:buNone/>
              <a:defRPr/>
            </a:pPr>
            <a:r>
              <a:rPr lang="en-US" sz="4400" dirty="0" smtClean="0"/>
              <a:t>pressure at point 1 = pressure at point 2</a:t>
            </a:r>
          </a:p>
          <a:p>
            <a:pPr marL="365760" indent="-256032" fontAlgn="auto">
              <a:spcAft>
                <a:spcPts val="0"/>
              </a:spcAft>
              <a:buClr>
                <a:schemeClr val="accent3"/>
              </a:buClr>
              <a:buFont typeface="Georgia"/>
              <a:buNone/>
              <a:defRPr/>
            </a:pPr>
            <a:r>
              <a:rPr lang="en-US" sz="4400" dirty="0" smtClean="0"/>
              <a:t>                               = pressure at point A</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P</a:t>
            </a:r>
            <a:r>
              <a:rPr lang="en-US" sz="4400" baseline="-25000" dirty="0" smtClean="0"/>
              <a:t>1</a:t>
            </a:r>
            <a:r>
              <a:rPr lang="en-US" sz="4400" dirty="0" smtClean="0"/>
              <a:t> = P</a:t>
            </a:r>
            <a:r>
              <a:rPr lang="en-US" sz="4400" baseline="-25000" dirty="0" smtClean="0"/>
              <a:t>A</a:t>
            </a:r>
            <a:r>
              <a:rPr lang="en-US" sz="4400" dirty="0" smtClean="0"/>
              <a:t>+ </a:t>
            </a:r>
            <a:r>
              <a:rPr lang="en-US" sz="4400" dirty="0" err="1" smtClean="0"/>
              <a:t>ρgh</a:t>
            </a:r>
            <a:endParaRPr lang="en-US" sz="4400" dirty="0" smtClean="0"/>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3-2  </a:t>
            </a:r>
            <a:r>
              <a:rPr lang="en-US" sz="4400" b="1" dirty="0" smtClean="0"/>
              <a:t>Simple U – tube manometer</a:t>
            </a:r>
            <a:endParaRPr lang="en-US" sz="4400" dirty="0" smtClean="0"/>
          </a:p>
          <a:p>
            <a:pPr marL="365760" indent="-256032" fontAlgn="auto">
              <a:spcAft>
                <a:spcPts val="0"/>
              </a:spcAft>
              <a:buClr>
                <a:schemeClr val="accent3"/>
              </a:buClr>
              <a:buFont typeface="Georgia"/>
              <a:buNone/>
              <a:defRPr/>
            </a:pPr>
            <a:r>
              <a:rPr lang="en-US" sz="4400" dirty="0" smtClean="0"/>
              <a:t>It is used to measures the pressure at a point and consists of bent tube glass with one end exposed to atmosphere and the other attached to the fluid being measured(figure 3-9)</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PG= </a:t>
            </a:r>
            <a:r>
              <a:rPr lang="en-US" sz="4400" dirty="0" err="1" smtClean="0"/>
              <a:t>Patm</a:t>
            </a:r>
            <a:r>
              <a:rPr lang="en-US" sz="4400" dirty="0" smtClean="0"/>
              <a:t>+ </a:t>
            </a:r>
            <a:r>
              <a:rPr lang="en-US" sz="4400" dirty="0" err="1" smtClean="0"/>
              <a:t>ρLgh</a:t>
            </a:r>
            <a:r>
              <a:rPr lang="en-US" sz="4400" dirty="0" smtClean="0"/>
              <a:t> – </a:t>
            </a:r>
            <a:r>
              <a:rPr lang="en-US" sz="4400" dirty="0" err="1" smtClean="0"/>
              <a:t>ρGg</a:t>
            </a:r>
            <a:r>
              <a:rPr lang="en-US" sz="4400" dirty="0" smtClean="0"/>
              <a:t>(</a:t>
            </a:r>
            <a:r>
              <a:rPr lang="en-US" sz="4400" dirty="0" err="1" smtClean="0"/>
              <a:t>h+h</a:t>
            </a:r>
            <a:r>
              <a:rPr lang="en-US" sz="4400" dirty="0" smtClean="0"/>
              <a:t>,,)</a:t>
            </a:r>
          </a:p>
          <a:p>
            <a:pPr marL="365760" indent="-256032" fontAlgn="auto">
              <a:spcAft>
                <a:spcPts val="0"/>
              </a:spcAft>
              <a:buClr>
                <a:schemeClr val="accent3"/>
              </a:buClr>
              <a:buFont typeface="Georgia"/>
              <a:buNone/>
              <a:defRPr/>
            </a:pPr>
            <a:r>
              <a:rPr lang="en-US" sz="4400" dirty="0" smtClean="0"/>
              <a:t>     ≈ </a:t>
            </a:r>
            <a:r>
              <a:rPr lang="en-US" sz="4400" dirty="0" err="1" smtClean="0"/>
              <a:t>Patm</a:t>
            </a:r>
            <a:r>
              <a:rPr lang="en-US" sz="4400" dirty="0" smtClean="0"/>
              <a:t>+ </a:t>
            </a:r>
            <a:r>
              <a:rPr lang="en-US" sz="4400" dirty="0" err="1" smtClean="0"/>
              <a:t>ρLgh</a:t>
            </a:r>
            <a:r>
              <a:rPr lang="en-US" sz="4400" dirty="0" smtClean="0"/>
              <a:t>                  since  </a:t>
            </a:r>
            <a:r>
              <a:rPr lang="en-US" sz="4400" dirty="0" err="1" smtClean="0"/>
              <a:t>ρL</a:t>
            </a:r>
            <a:r>
              <a:rPr lang="en-US" sz="4400" dirty="0" smtClean="0"/>
              <a:t>&gt;&gt;&gt;</a:t>
            </a:r>
            <a:r>
              <a:rPr lang="en-US" sz="4400" dirty="0" err="1" smtClean="0"/>
              <a:t>ρG</a:t>
            </a:r>
            <a:endParaRPr lang="en-US" sz="4400" dirty="0" smtClean="0"/>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b="1" dirty="0" smtClean="0"/>
              <a:t>3-3 Differential  U – tube manometer</a:t>
            </a:r>
            <a:endParaRPr lang="en-US" sz="4400" dirty="0" smtClean="0"/>
          </a:p>
          <a:p>
            <a:pPr marL="365760" indent="-256032" fontAlgn="auto">
              <a:spcAft>
                <a:spcPts val="0"/>
              </a:spcAft>
              <a:buClr>
                <a:schemeClr val="accent3"/>
              </a:buClr>
              <a:buFont typeface="Georgia"/>
              <a:buNone/>
              <a:defRPr/>
            </a:pPr>
            <a:r>
              <a:rPr lang="en-US" sz="4400" dirty="0" smtClean="0"/>
              <a:t>It is used when difference between two pressures needed and consists of </a:t>
            </a:r>
          </a:p>
          <a:p>
            <a:pPr marL="365760" indent="-256032" fontAlgn="auto">
              <a:spcAft>
                <a:spcPts val="0"/>
              </a:spcAft>
              <a:buClr>
                <a:schemeClr val="accent3"/>
              </a:buClr>
              <a:buFont typeface="Georgia"/>
              <a:buNone/>
              <a:defRPr/>
            </a:pPr>
            <a:r>
              <a:rPr lang="en-US" sz="4400" dirty="0" smtClean="0"/>
              <a:t>a transparent U-tube containing the fluid of density (ρ) whose pressure is to be measured and a</a:t>
            </a:r>
          </a:p>
          <a:p>
            <a:pPr marL="365760" indent="-256032" fontAlgn="auto">
              <a:spcAft>
                <a:spcPts val="0"/>
              </a:spcAft>
              <a:buClr>
                <a:schemeClr val="accent3"/>
              </a:buClr>
              <a:buFont typeface="Georgia"/>
              <a:buNone/>
              <a:defRPr/>
            </a:pPr>
            <a:r>
              <a:rPr lang="en-US" sz="4400" dirty="0" smtClean="0"/>
              <a:t>n immiscible fluid (m) of higher density (</a:t>
            </a:r>
            <a:r>
              <a:rPr lang="en-US" sz="4400" dirty="0" err="1" smtClean="0"/>
              <a:t>ρm</a:t>
            </a:r>
            <a:r>
              <a:rPr lang="en-US" sz="4400" dirty="0" smtClean="0"/>
              <a:t>). </a:t>
            </a:r>
          </a:p>
          <a:p>
            <a:pPr marL="365760" indent="-256032" fontAlgn="auto">
              <a:spcAft>
                <a:spcPts val="0"/>
              </a:spcAft>
              <a:buClr>
                <a:schemeClr val="accent3"/>
              </a:buClr>
              <a:buFont typeface="Georgia"/>
              <a:buNone/>
              <a:defRPr/>
            </a:pPr>
            <a:r>
              <a:rPr lang="en-US" sz="4400" dirty="0" smtClean="0"/>
              <a:t>The limbs are connected to the two points between which the pressure difference (P2 - P1) is required </a:t>
            </a:r>
          </a:p>
          <a:p>
            <a:pPr marL="365760" indent="-256032" fontAlgn="auto">
              <a:spcAft>
                <a:spcPts val="0"/>
              </a:spcAft>
              <a:buClr>
                <a:schemeClr val="accent3"/>
              </a:buClr>
              <a:buFont typeface="Georgia"/>
              <a:buNone/>
              <a:defRPr/>
            </a:pPr>
            <a:r>
              <a:rPr lang="en-US" sz="4400" dirty="0" smtClean="0"/>
              <a:t>The pressure at level x will be: </a:t>
            </a:r>
            <a:r>
              <a:rPr lang="en-US" sz="4400" dirty="0" err="1" smtClean="0"/>
              <a:t>P</a:t>
            </a:r>
            <a:r>
              <a:rPr lang="en-US" sz="4400" baseline="-25000" dirty="0" err="1" smtClean="0"/>
              <a:t>x</a:t>
            </a:r>
            <a:r>
              <a:rPr lang="en-US" sz="4400" dirty="0" smtClean="0"/>
              <a:t> = P</a:t>
            </a:r>
            <a:r>
              <a:rPr lang="en-US" sz="4400" baseline="-25000" dirty="0" smtClean="0"/>
              <a:t>1</a:t>
            </a:r>
            <a:r>
              <a:rPr lang="en-US" sz="4400" dirty="0" smtClean="0"/>
              <a:t> + </a:t>
            </a:r>
            <a:r>
              <a:rPr lang="en-US" sz="4400" dirty="0" err="1" smtClean="0"/>
              <a:t>ρg</a:t>
            </a:r>
            <a:r>
              <a:rPr lang="en-US" sz="4400" dirty="0" smtClean="0"/>
              <a:t> (</a:t>
            </a:r>
            <a:r>
              <a:rPr lang="en-US" sz="4400" dirty="0" err="1" smtClean="0"/>
              <a:t>a+h</a:t>
            </a:r>
            <a:r>
              <a:rPr lang="en-US" sz="4400" dirty="0" smtClean="0"/>
              <a:t>)</a:t>
            </a:r>
          </a:p>
          <a:p>
            <a:pPr marL="365760" indent="-256032" fontAlgn="auto">
              <a:spcAft>
                <a:spcPts val="0"/>
              </a:spcAft>
              <a:buClr>
                <a:schemeClr val="accent3"/>
              </a:buClr>
              <a:buFont typeface="Georgia"/>
              <a:buNone/>
              <a:defRPr/>
            </a:pPr>
            <a:r>
              <a:rPr lang="en-US" sz="4400" dirty="0" smtClean="0"/>
              <a:t>  The pressure at level x</a:t>
            </a:r>
            <a:r>
              <a:rPr lang="en-US" sz="4400" baseline="30000" dirty="0" smtClean="0"/>
              <a:t>’</a:t>
            </a:r>
            <a:r>
              <a:rPr lang="en-US" sz="4400" dirty="0" smtClean="0"/>
              <a:t> will be: </a:t>
            </a:r>
            <a:r>
              <a:rPr lang="en-US" sz="4400" dirty="0" err="1" smtClean="0"/>
              <a:t>P</a:t>
            </a:r>
            <a:r>
              <a:rPr lang="en-US" sz="4400" baseline="-25000" dirty="0" err="1" smtClean="0"/>
              <a:t>x</a:t>
            </a:r>
            <a:r>
              <a:rPr lang="en-US" sz="4400" baseline="-25000" dirty="0" smtClean="0"/>
              <a:t>’</a:t>
            </a:r>
            <a:r>
              <a:rPr lang="en-US" sz="4400" dirty="0" smtClean="0"/>
              <a:t> = P</a:t>
            </a:r>
            <a:r>
              <a:rPr lang="en-US" sz="4400" baseline="-25000" dirty="0" smtClean="0"/>
              <a:t>2</a:t>
            </a:r>
            <a:r>
              <a:rPr lang="en-US" sz="4400" dirty="0" smtClean="0"/>
              <a:t> + </a:t>
            </a:r>
            <a:r>
              <a:rPr lang="en-US" sz="4400" dirty="0" err="1" smtClean="0"/>
              <a:t>ρ</a:t>
            </a:r>
            <a:r>
              <a:rPr lang="en-US" sz="4400" baseline="-25000" dirty="0" err="1" smtClean="0"/>
              <a:t>m</a:t>
            </a:r>
            <a:r>
              <a:rPr lang="en-US" sz="4400" dirty="0" smtClean="0"/>
              <a:t> g h + ρ g a</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Since </a:t>
            </a:r>
            <a:r>
              <a:rPr lang="en-US" sz="4400" dirty="0" err="1" smtClean="0"/>
              <a:t>P</a:t>
            </a:r>
            <a:r>
              <a:rPr lang="en-US" sz="4400" baseline="-25000" dirty="0" err="1" smtClean="0"/>
              <a:t>x</a:t>
            </a:r>
            <a:r>
              <a:rPr lang="en-US" sz="4400" dirty="0" smtClean="0"/>
              <a:t> = </a:t>
            </a:r>
            <a:r>
              <a:rPr lang="en-US" sz="4400" dirty="0" err="1" smtClean="0"/>
              <a:t>P</a:t>
            </a:r>
            <a:r>
              <a:rPr lang="en-US" sz="4400" baseline="-25000" dirty="0" err="1" smtClean="0"/>
              <a:t>x</a:t>
            </a:r>
            <a:r>
              <a:rPr lang="en-US" sz="4400" baseline="-25000" dirty="0" smtClean="0"/>
              <a:t>’</a:t>
            </a:r>
            <a:r>
              <a:rPr lang="en-US" sz="4400" dirty="0" smtClean="0"/>
              <a:t>    ( at same level) </a:t>
            </a:r>
          </a:p>
          <a:p>
            <a:pPr marL="365760" indent="-256032" fontAlgn="auto">
              <a:spcAft>
                <a:spcPts val="0"/>
              </a:spcAft>
              <a:buClr>
                <a:schemeClr val="accent3"/>
              </a:buClr>
              <a:buFont typeface="Georgia"/>
              <a:buNone/>
              <a:defRPr/>
            </a:pPr>
            <a:r>
              <a:rPr lang="en-US" sz="4400" dirty="0" smtClean="0"/>
              <a:t>Then  P</a:t>
            </a:r>
            <a:r>
              <a:rPr lang="en-US" sz="4400" baseline="-25000" dirty="0" smtClean="0"/>
              <a:t>1</a:t>
            </a:r>
            <a:r>
              <a:rPr lang="en-US" sz="4400" dirty="0" smtClean="0"/>
              <a:t> – P</a:t>
            </a:r>
            <a:r>
              <a:rPr lang="en-US" sz="4400" baseline="-25000" dirty="0" smtClean="0"/>
              <a:t>2</a:t>
            </a:r>
            <a:r>
              <a:rPr lang="en-US" sz="4400" dirty="0" smtClean="0"/>
              <a:t> = (</a:t>
            </a:r>
            <a:r>
              <a:rPr lang="en-US" sz="4400" dirty="0" err="1" smtClean="0"/>
              <a:t>ρ</a:t>
            </a:r>
            <a:r>
              <a:rPr lang="en-US" sz="4400" baseline="-25000" dirty="0" err="1" smtClean="0"/>
              <a:t>m</a:t>
            </a:r>
            <a:r>
              <a:rPr lang="en-US" sz="4400" dirty="0" smtClean="0"/>
              <a:t> – ρ ) </a:t>
            </a:r>
            <a:r>
              <a:rPr lang="en-US" sz="4400" dirty="0" err="1" smtClean="0"/>
              <a:t>gh</a:t>
            </a:r>
            <a:endParaRPr lang="en-US" sz="4400" dirty="0" smtClean="0"/>
          </a:p>
          <a:p>
            <a:pPr marL="365760" indent="-256032" fontAlgn="auto">
              <a:spcAft>
                <a:spcPts val="0"/>
              </a:spcAft>
              <a:buClr>
                <a:schemeClr val="accent3"/>
              </a:buClr>
              <a:buFont typeface="Georgia"/>
              <a:buNone/>
              <a:defRPr/>
            </a:pPr>
            <a:r>
              <a:rPr lang="en-US" sz="4400" dirty="0" smtClean="0"/>
              <a:t>  There is other type of differential U – tube manometer </a:t>
            </a:r>
          </a:p>
          <a:p>
            <a:pPr marL="365760" indent="-256032" fontAlgn="auto">
              <a:spcAft>
                <a:spcPts val="0"/>
              </a:spcAft>
              <a:buClr>
                <a:schemeClr val="accent3"/>
              </a:buClr>
              <a:buFont typeface="Georgia"/>
              <a:buNone/>
              <a:defRPr/>
            </a:pPr>
            <a:r>
              <a:rPr lang="en-US" sz="4400" dirty="0" smtClean="0"/>
              <a:t>The configuration A suitable for large pressure </a:t>
            </a:r>
          </a:p>
          <a:p>
            <a:pPr marL="365760" indent="-256032" fontAlgn="auto">
              <a:spcAft>
                <a:spcPts val="0"/>
              </a:spcAft>
              <a:buClr>
                <a:schemeClr val="accent3"/>
              </a:buClr>
              <a:buFont typeface="Georgia"/>
              <a:buNone/>
              <a:defRPr/>
            </a:pPr>
            <a:r>
              <a:rPr lang="en-US" sz="4400" dirty="0" smtClean="0"/>
              <a:t>differences and requires dense measuring fluid</a:t>
            </a:r>
          </a:p>
          <a:p>
            <a:pPr marL="365760" indent="-256032" fontAlgn="auto">
              <a:spcAft>
                <a:spcPts val="0"/>
              </a:spcAft>
              <a:buClr>
                <a:schemeClr val="accent3"/>
              </a:buClr>
              <a:buFont typeface="Georgia"/>
              <a:buNone/>
              <a:defRPr/>
            </a:pPr>
            <a:r>
              <a:rPr lang="en-US" sz="4400" dirty="0" smtClean="0"/>
              <a:t> (e.g. mercury), while configuration B for small </a:t>
            </a:r>
          </a:p>
          <a:p>
            <a:pPr marL="365760" indent="-256032" fontAlgn="auto">
              <a:spcAft>
                <a:spcPts val="0"/>
              </a:spcAft>
              <a:buClr>
                <a:schemeClr val="accent3"/>
              </a:buClr>
              <a:buFont typeface="Georgia"/>
              <a:buNone/>
              <a:defRPr/>
            </a:pPr>
            <a:r>
              <a:rPr lang="en-US" sz="4400" dirty="0" smtClean="0"/>
              <a:t>differences and needs light measuring fluid</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sz="4400"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Char char="•"/>
              <a:defRPr/>
            </a:pPr>
            <a:endParaRPr lang="en-US" dirty="0"/>
          </a:p>
        </p:txBody>
      </p:sp>
      <p:pic>
        <p:nvPicPr>
          <p:cNvPr id="29698" name="Picture 3"/>
          <p:cNvPicPr>
            <a:picLocks noChangeAspect="1" noChangeArrowheads="1"/>
          </p:cNvPicPr>
          <p:nvPr/>
        </p:nvPicPr>
        <p:blipFill>
          <a:blip r:embed="rId2"/>
          <a:srcRect/>
          <a:stretch>
            <a:fillRect/>
          </a:stretch>
        </p:blipFill>
        <p:spPr bwMode="auto">
          <a:xfrm>
            <a:off x="5857875" y="357188"/>
            <a:ext cx="2160588" cy="1500187"/>
          </a:xfrm>
          <a:prstGeom prst="rect">
            <a:avLst/>
          </a:prstGeom>
          <a:noFill/>
          <a:ln w="9525">
            <a:noFill/>
            <a:miter lim="800000"/>
            <a:headEnd/>
            <a:tailEnd/>
          </a:ln>
        </p:spPr>
      </p:pic>
      <p:pic>
        <p:nvPicPr>
          <p:cNvPr id="29699" name="Picture 4"/>
          <p:cNvPicPr>
            <a:picLocks noChangeAspect="1" noChangeArrowheads="1"/>
          </p:cNvPicPr>
          <p:nvPr/>
        </p:nvPicPr>
        <p:blipFill>
          <a:blip r:embed="rId3"/>
          <a:srcRect/>
          <a:stretch>
            <a:fillRect/>
          </a:stretch>
        </p:blipFill>
        <p:spPr bwMode="auto">
          <a:xfrm>
            <a:off x="4572000" y="2500313"/>
            <a:ext cx="2209800" cy="1571625"/>
          </a:xfrm>
          <a:prstGeom prst="rect">
            <a:avLst/>
          </a:prstGeom>
          <a:noFill/>
          <a:ln w="9525">
            <a:noFill/>
            <a:miter lim="800000"/>
            <a:headEnd/>
            <a:tailEnd/>
          </a:ln>
        </p:spPr>
      </p:pic>
      <p:pic>
        <p:nvPicPr>
          <p:cNvPr id="29700" name="Picture 5"/>
          <p:cNvPicPr>
            <a:picLocks noChangeAspect="1" noChangeArrowheads="1"/>
          </p:cNvPicPr>
          <p:nvPr/>
        </p:nvPicPr>
        <p:blipFill>
          <a:blip r:embed="rId4"/>
          <a:srcRect/>
          <a:stretch>
            <a:fillRect/>
          </a:stretch>
        </p:blipFill>
        <p:spPr bwMode="auto">
          <a:xfrm>
            <a:off x="7429500" y="3500438"/>
            <a:ext cx="1227138" cy="2143125"/>
          </a:xfrm>
          <a:prstGeom prst="rect">
            <a:avLst/>
          </a:prstGeom>
          <a:noFill/>
          <a:ln w="9525">
            <a:noFill/>
            <a:miter lim="800000"/>
            <a:headEnd/>
            <a:tailEnd/>
          </a:ln>
        </p:spPr>
      </p:pic>
      <p:pic>
        <p:nvPicPr>
          <p:cNvPr id="29701" name="Picture 6"/>
          <p:cNvPicPr>
            <a:picLocks noChangeAspect="1" noChangeArrowheads="1"/>
          </p:cNvPicPr>
          <p:nvPr/>
        </p:nvPicPr>
        <p:blipFill>
          <a:blip r:embed="rId5"/>
          <a:srcRect/>
          <a:stretch>
            <a:fillRect/>
          </a:stretch>
        </p:blipFill>
        <p:spPr bwMode="auto">
          <a:xfrm>
            <a:off x="4071938" y="4716463"/>
            <a:ext cx="3622675" cy="18557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285750"/>
            <a:ext cx="8229600" cy="4324350"/>
          </a:xfrm>
        </p:spPr>
        <p:txBody>
          <a:bodyPr>
            <a:normAutofit fontScale="25000" lnSpcReduction="20000"/>
          </a:bodyPr>
          <a:lstStyle/>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None/>
              <a:defRPr/>
            </a:pPr>
            <a:endParaRPr lang="en-US" sz="4800" b="1" dirty="0" smtClean="0"/>
          </a:p>
          <a:p>
            <a:pPr marL="365760" indent="-256032" fontAlgn="auto">
              <a:spcAft>
                <a:spcPts val="0"/>
              </a:spcAft>
              <a:buClr>
                <a:schemeClr val="accent3"/>
              </a:buClr>
              <a:buFont typeface="Georgia"/>
              <a:buNone/>
              <a:defRPr/>
            </a:pPr>
            <a:r>
              <a:rPr lang="en-US" sz="4800" b="1" dirty="0" smtClean="0"/>
              <a:t>3-4 Inverted U- Tube manometer  </a:t>
            </a:r>
            <a:endParaRPr lang="en-US" sz="4800" dirty="0" smtClean="0"/>
          </a:p>
          <a:p>
            <a:pPr marL="365760" indent="-256032" fontAlgn="auto">
              <a:spcAft>
                <a:spcPts val="0"/>
              </a:spcAft>
              <a:buClr>
                <a:schemeClr val="accent3"/>
              </a:buClr>
              <a:buFont typeface="Georgia"/>
              <a:buNone/>
              <a:defRPr/>
            </a:pPr>
            <a:r>
              <a:rPr lang="en-US" sz="4800" dirty="0" smtClean="0"/>
              <a:t>It is used for measuring </a:t>
            </a:r>
            <a:r>
              <a:rPr lang="en-US" sz="4800" i="1" u="sng" dirty="0" smtClean="0"/>
              <a:t>pressure differences in liquids</a:t>
            </a:r>
            <a:r>
              <a:rPr lang="en-US" sz="4800" dirty="0" smtClean="0"/>
              <a:t>. The space above the liquid in the manometer is filled with air, which can be admitted or expelled through the tap A in order to adjust the level of the liquid in the manometer.(figure 3-13) </a:t>
            </a:r>
          </a:p>
          <a:p>
            <a:pPr marL="365760" indent="-256032" fontAlgn="auto">
              <a:spcAft>
                <a:spcPts val="0"/>
              </a:spcAft>
              <a:buClr>
                <a:schemeClr val="accent3"/>
              </a:buClr>
              <a:buFont typeface="Georgia"/>
              <a:buNone/>
              <a:defRPr/>
            </a:pPr>
            <a:r>
              <a:rPr lang="en-US" sz="4800" dirty="0" smtClean="0"/>
              <a:t>The pressure at level x</a:t>
            </a:r>
            <a:r>
              <a:rPr lang="en-US" sz="4800" baseline="30000" dirty="0" smtClean="0"/>
              <a:t> </a:t>
            </a:r>
            <a:r>
              <a:rPr lang="en-US" sz="4800" dirty="0" smtClean="0"/>
              <a:t>will be: </a:t>
            </a:r>
            <a:r>
              <a:rPr lang="en-US" sz="4800" dirty="0" err="1" smtClean="0"/>
              <a:t>P</a:t>
            </a:r>
            <a:r>
              <a:rPr lang="en-US" sz="4800" baseline="-25000" dirty="0" err="1" smtClean="0"/>
              <a:t>x</a:t>
            </a:r>
            <a:r>
              <a:rPr lang="en-US" sz="4800" dirty="0" smtClean="0"/>
              <a:t> = P</a:t>
            </a:r>
            <a:r>
              <a:rPr lang="en-US" sz="4800" baseline="-25000" dirty="0" smtClean="0"/>
              <a:t>1</a:t>
            </a:r>
            <a:r>
              <a:rPr lang="en-US" sz="4800" dirty="0" smtClean="0"/>
              <a:t> - </a:t>
            </a:r>
            <a:r>
              <a:rPr lang="en-US" sz="4800" dirty="0" err="1" smtClean="0"/>
              <a:t>ρg</a:t>
            </a:r>
            <a:r>
              <a:rPr lang="en-US" sz="4800" dirty="0" smtClean="0"/>
              <a:t> (</a:t>
            </a:r>
            <a:r>
              <a:rPr lang="en-US" sz="4800" dirty="0" err="1" smtClean="0"/>
              <a:t>a+h</a:t>
            </a:r>
            <a:r>
              <a:rPr lang="en-US" sz="4800" dirty="0" smtClean="0"/>
              <a:t>)</a:t>
            </a:r>
          </a:p>
          <a:p>
            <a:pPr marL="365760" indent="-256032" fontAlgn="auto">
              <a:spcAft>
                <a:spcPts val="0"/>
              </a:spcAft>
              <a:buClr>
                <a:schemeClr val="accent3"/>
              </a:buClr>
              <a:buFont typeface="Georgia"/>
              <a:buNone/>
              <a:defRPr/>
            </a:pPr>
            <a:r>
              <a:rPr lang="en-US" sz="4800" dirty="0" smtClean="0"/>
              <a:t>  The pressure at level x</a:t>
            </a:r>
            <a:r>
              <a:rPr lang="en-US" sz="4800" baseline="30000" dirty="0" smtClean="0"/>
              <a:t>’</a:t>
            </a:r>
            <a:r>
              <a:rPr lang="en-US" sz="4800" dirty="0" smtClean="0"/>
              <a:t> will be: P</a:t>
            </a:r>
            <a:r>
              <a:rPr lang="en-US" sz="4800" baseline="-25000" dirty="0" smtClean="0"/>
              <a:t>2</a:t>
            </a:r>
            <a:r>
              <a:rPr lang="en-US" sz="4800" dirty="0" smtClean="0"/>
              <a:t> - </a:t>
            </a:r>
            <a:r>
              <a:rPr lang="en-US" sz="4800" dirty="0" err="1" smtClean="0"/>
              <a:t>ρ</a:t>
            </a:r>
            <a:r>
              <a:rPr lang="en-US" sz="4800" baseline="-25000" dirty="0" err="1" smtClean="0"/>
              <a:t>m</a:t>
            </a:r>
            <a:r>
              <a:rPr lang="en-US" sz="4800" dirty="0" smtClean="0"/>
              <a:t> g h - ρ g a</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Since </a:t>
            </a:r>
            <a:r>
              <a:rPr lang="en-US" sz="4800" dirty="0" err="1" smtClean="0"/>
              <a:t>P</a:t>
            </a:r>
            <a:r>
              <a:rPr lang="en-US" sz="4800" baseline="-25000" dirty="0" err="1" smtClean="0"/>
              <a:t>x</a:t>
            </a:r>
            <a:r>
              <a:rPr lang="en-US" sz="4800" dirty="0" smtClean="0"/>
              <a:t> = </a:t>
            </a:r>
            <a:r>
              <a:rPr lang="en-US" sz="4800" dirty="0" err="1" smtClean="0"/>
              <a:t>P</a:t>
            </a:r>
            <a:r>
              <a:rPr lang="en-US" sz="4800" baseline="-25000" dirty="0" err="1" smtClean="0"/>
              <a:t>x</a:t>
            </a:r>
            <a:r>
              <a:rPr lang="en-US" sz="4800" baseline="-25000" dirty="0" smtClean="0"/>
              <a:t>’</a:t>
            </a:r>
            <a:r>
              <a:rPr lang="en-US" sz="4800" dirty="0" smtClean="0"/>
              <a:t>    ( at same level) </a:t>
            </a:r>
          </a:p>
          <a:p>
            <a:pPr marL="365760" indent="-256032" fontAlgn="auto">
              <a:spcAft>
                <a:spcPts val="0"/>
              </a:spcAft>
              <a:buClr>
                <a:schemeClr val="accent3"/>
              </a:buClr>
              <a:buFont typeface="Georgia"/>
              <a:buNone/>
              <a:defRPr/>
            </a:pPr>
            <a:r>
              <a:rPr lang="en-US" sz="4800" dirty="0" smtClean="0"/>
              <a:t>Then  P</a:t>
            </a:r>
            <a:r>
              <a:rPr lang="en-US" sz="4800" baseline="-25000" dirty="0" smtClean="0"/>
              <a:t>1</a:t>
            </a:r>
            <a:r>
              <a:rPr lang="en-US" sz="4800" dirty="0" smtClean="0"/>
              <a:t> – P</a:t>
            </a:r>
            <a:r>
              <a:rPr lang="en-US" sz="4800" baseline="-25000" dirty="0" smtClean="0"/>
              <a:t>2</a:t>
            </a:r>
            <a:r>
              <a:rPr lang="en-US" sz="4800" dirty="0" smtClean="0"/>
              <a:t> = (ρ -  </a:t>
            </a:r>
            <a:r>
              <a:rPr lang="en-US" sz="4800" dirty="0" err="1" smtClean="0"/>
              <a:t>ρ</a:t>
            </a:r>
            <a:r>
              <a:rPr lang="en-US" sz="4800" baseline="-25000" dirty="0" err="1" smtClean="0"/>
              <a:t>m</a:t>
            </a:r>
            <a:r>
              <a:rPr lang="en-US" sz="4800" dirty="0" smtClean="0"/>
              <a:t>) </a:t>
            </a:r>
            <a:r>
              <a:rPr lang="en-US" sz="4800" dirty="0" err="1" smtClean="0"/>
              <a:t>gh</a:t>
            </a:r>
            <a:endParaRPr lang="en-US" sz="4800" dirty="0" smtClean="0"/>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b="1" dirty="0" smtClean="0"/>
              <a:t>3-5 U - tube with one leg enlarged (Well type manometer)</a:t>
            </a:r>
            <a:endParaRPr lang="en-US" sz="4800" dirty="0" smtClean="0"/>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It is used to measure low pressures, where accuracy id of much importance.</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The pressure difference is : ∆P = P</a:t>
            </a:r>
            <a:r>
              <a:rPr lang="en-US" sz="4800" baseline="-25000" dirty="0" smtClean="0"/>
              <a:t>1</a:t>
            </a:r>
            <a:r>
              <a:rPr lang="en-US" sz="4800" dirty="0" smtClean="0"/>
              <a:t> –P­</a:t>
            </a:r>
            <a:r>
              <a:rPr lang="en-US" sz="4800" baseline="-25000" dirty="0" smtClean="0"/>
              <a:t>2</a:t>
            </a:r>
            <a:r>
              <a:rPr lang="en-US" sz="4800" dirty="0" smtClean="0"/>
              <a:t> = (</a:t>
            </a:r>
            <a:r>
              <a:rPr lang="en-US" sz="4800" dirty="0" err="1" smtClean="0"/>
              <a:t>ρ</a:t>
            </a:r>
            <a:r>
              <a:rPr lang="en-US" sz="4800" baseline="-25000" dirty="0" err="1" smtClean="0"/>
              <a:t>m</a:t>
            </a:r>
            <a:r>
              <a:rPr lang="en-US" sz="4800" dirty="0" smtClean="0"/>
              <a:t> - ρ)hg</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endParaRPr lang="en-US" sz="4800" b="1" dirty="0" smtClean="0"/>
          </a:p>
          <a:p>
            <a:pPr marL="365760" indent="-256032" fontAlgn="auto">
              <a:spcAft>
                <a:spcPts val="0"/>
              </a:spcAft>
              <a:buClr>
                <a:schemeClr val="accent3"/>
              </a:buClr>
              <a:buFont typeface="Georgia"/>
              <a:buNone/>
              <a:defRPr/>
            </a:pPr>
            <a:endParaRPr lang="en-US" sz="4800" b="1" dirty="0" smtClean="0"/>
          </a:p>
          <a:p>
            <a:pPr marL="365760" indent="-256032" fontAlgn="auto">
              <a:spcAft>
                <a:spcPts val="0"/>
              </a:spcAft>
              <a:buClr>
                <a:schemeClr val="accent3"/>
              </a:buClr>
              <a:buFont typeface="Georgia"/>
              <a:buNone/>
              <a:defRPr/>
            </a:pPr>
            <a:r>
              <a:rPr lang="en-US" sz="4800" b="1" dirty="0" smtClean="0"/>
              <a:t>3-6 The inclined manometer </a:t>
            </a:r>
            <a:endParaRPr lang="en-US" sz="4800" dirty="0" smtClean="0"/>
          </a:p>
          <a:p>
            <a:pPr marL="365760" indent="-256032" fontAlgn="auto">
              <a:spcAft>
                <a:spcPts val="0"/>
              </a:spcAft>
              <a:buClr>
                <a:schemeClr val="accent3"/>
              </a:buClr>
              <a:buFont typeface="Georgia"/>
              <a:buNone/>
              <a:defRPr/>
            </a:pPr>
            <a:r>
              <a:rPr lang="en-US" sz="4800" dirty="0" smtClean="0"/>
              <a:t>It enables the sensitivity of the manometers described previously to be increased by measuring the length of the column of liquid. If θ is the angle of inclination of the manometer (typically about 10-20°) and L is the movement of the column of liquid along the limb, then: </a:t>
            </a:r>
          </a:p>
          <a:p>
            <a:pPr marL="365760" indent="-256032" fontAlgn="auto">
              <a:spcAft>
                <a:spcPts val="0"/>
              </a:spcAft>
              <a:buClr>
                <a:schemeClr val="accent3"/>
              </a:buClr>
              <a:buFont typeface="Georgia"/>
              <a:buNone/>
              <a:defRPr/>
            </a:pPr>
            <a:r>
              <a:rPr lang="en-US" sz="4800" dirty="0" err="1" smtClean="0"/>
              <a:t>hm</a:t>
            </a:r>
            <a:r>
              <a:rPr lang="en-US" sz="4800" dirty="0" smtClean="0"/>
              <a:t> = L sin θ </a:t>
            </a:r>
          </a:p>
          <a:p>
            <a:pPr marL="365760" indent="-256032" fontAlgn="auto">
              <a:spcAft>
                <a:spcPts val="0"/>
              </a:spcAft>
              <a:buClr>
                <a:schemeClr val="accent3"/>
              </a:buClr>
              <a:buFont typeface="Georgia"/>
              <a:buNone/>
              <a:defRPr/>
            </a:pPr>
            <a:r>
              <a:rPr lang="en-US" sz="4800" dirty="0" smtClean="0"/>
              <a:t>If θ = 10°, the manometer reading L is increased by about 5.7 times compared </a:t>
            </a:r>
          </a:p>
          <a:p>
            <a:pPr marL="365760" indent="-256032" fontAlgn="auto">
              <a:spcAft>
                <a:spcPts val="0"/>
              </a:spcAft>
              <a:buClr>
                <a:schemeClr val="accent3"/>
              </a:buClr>
              <a:buFont typeface="Georgia"/>
              <a:buNone/>
              <a:defRPr/>
            </a:pPr>
            <a:r>
              <a:rPr lang="en-US" sz="4800" dirty="0" smtClean="0"/>
              <a:t>with the reading </a:t>
            </a:r>
            <a:r>
              <a:rPr lang="en-US" sz="4800" dirty="0" err="1" smtClean="0"/>
              <a:t>hm</a:t>
            </a:r>
            <a:r>
              <a:rPr lang="en-US" sz="4800" dirty="0" smtClean="0"/>
              <a:t> which would have been obtained from a simple manometer</a:t>
            </a:r>
            <a:r>
              <a:rPr lang="en-US" dirty="0" smtClean="0"/>
              <a:t>.  </a:t>
            </a:r>
            <a:endParaRPr lang="en-US" dirty="0"/>
          </a:p>
        </p:txBody>
      </p:sp>
      <p:pic>
        <p:nvPicPr>
          <p:cNvPr id="30722" name="Picture 3"/>
          <p:cNvPicPr>
            <a:picLocks noChangeAspect="1" noChangeArrowheads="1"/>
          </p:cNvPicPr>
          <p:nvPr/>
        </p:nvPicPr>
        <p:blipFill>
          <a:blip r:embed="rId2"/>
          <a:srcRect/>
          <a:stretch>
            <a:fillRect/>
          </a:stretch>
        </p:blipFill>
        <p:spPr bwMode="auto">
          <a:xfrm>
            <a:off x="6643688" y="5143500"/>
            <a:ext cx="2166937" cy="1520825"/>
          </a:xfrm>
          <a:prstGeom prst="rect">
            <a:avLst/>
          </a:prstGeom>
          <a:noFill/>
          <a:ln w="9525">
            <a:noFill/>
            <a:miter lim="800000"/>
            <a:headEnd/>
            <a:tailEnd/>
          </a:ln>
        </p:spPr>
      </p:pic>
      <p:pic>
        <p:nvPicPr>
          <p:cNvPr id="30723" name="Picture 4"/>
          <p:cNvPicPr>
            <a:picLocks noChangeAspect="1" noChangeArrowheads="1"/>
          </p:cNvPicPr>
          <p:nvPr/>
        </p:nvPicPr>
        <p:blipFill>
          <a:blip r:embed="rId3"/>
          <a:srcRect/>
          <a:stretch>
            <a:fillRect/>
          </a:stretch>
        </p:blipFill>
        <p:spPr bwMode="auto">
          <a:xfrm>
            <a:off x="6000750" y="2428875"/>
            <a:ext cx="1576388" cy="2092325"/>
          </a:xfrm>
          <a:prstGeom prst="rect">
            <a:avLst/>
          </a:prstGeom>
          <a:noFill/>
          <a:ln w="9525">
            <a:noFill/>
            <a:miter lim="800000"/>
            <a:headEnd/>
            <a:tailEnd/>
          </a:ln>
        </p:spPr>
      </p:pic>
      <p:pic>
        <p:nvPicPr>
          <p:cNvPr id="30724" name="Picture 5"/>
          <p:cNvPicPr>
            <a:picLocks noChangeAspect="1" noChangeArrowheads="1"/>
          </p:cNvPicPr>
          <p:nvPr/>
        </p:nvPicPr>
        <p:blipFill>
          <a:blip r:embed="rId4"/>
          <a:srcRect/>
          <a:stretch>
            <a:fillRect/>
          </a:stretch>
        </p:blipFill>
        <p:spPr bwMode="auto">
          <a:xfrm>
            <a:off x="7929563" y="1071563"/>
            <a:ext cx="1022350" cy="2143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357188"/>
            <a:ext cx="8229600" cy="4324350"/>
          </a:xfrm>
        </p:spPr>
        <p:txBody>
          <a:bodyPr>
            <a:normAutofit fontScale="25000" lnSpcReduction="20000"/>
          </a:bodyPr>
          <a:lstStyle/>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None/>
              <a:defRPr/>
            </a:pPr>
            <a:r>
              <a:rPr lang="en-US" sz="4800" b="1" dirty="0" smtClean="0"/>
              <a:t>3-7 Two fluid U – tube manometer</a:t>
            </a:r>
            <a:endParaRPr lang="en-US" sz="4800" dirty="0" smtClean="0"/>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It is used for small pressure differences or accurate determination of large</a:t>
            </a:r>
          </a:p>
          <a:p>
            <a:pPr marL="365760" indent="-256032" fontAlgn="auto">
              <a:spcAft>
                <a:spcPts val="0"/>
              </a:spcAft>
              <a:buClr>
                <a:schemeClr val="accent3"/>
              </a:buClr>
              <a:buFont typeface="Georgia"/>
              <a:buNone/>
              <a:defRPr/>
            </a:pPr>
            <a:r>
              <a:rPr lang="en-US" sz="4800" dirty="0" smtClean="0"/>
              <a:t>pressure difference Δ</a:t>
            </a:r>
            <a:r>
              <a:rPr lang="en-US" sz="4800" i="1" dirty="0" smtClean="0"/>
              <a:t>H</a:t>
            </a:r>
            <a:r>
              <a:rPr lang="en-US" sz="4800" dirty="0" smtClean="0"/>
              <a:t> occurs due to the pressure difference</a:t>
            </a:r>
          </a:p>
          <a:p>
            <a:pPr marL="365760" indent="-256032" fontAlgn="auto">
              <a:spcAft>
                <a:spcPts val="0"/>
              </a:spcAft>
              <a:buClr>
                <a:schemeClr val="accent3"/>
              </a:buClr>
              <a:buFont typeface="Georgia"/>
              <a:buNone/>
              <a:defRPr/>
            </a:pPr>
            <a:r>
              <a:rPr lang="en-US" sz="4800" dirty="0" smtClean="0"/>
              <a:t>between 1, 2</a:t>
            </a:r>
          </a:p>
          <a:p>
            <a:pPr marL="365760" indent="-256032" fontAlgn="auto">
              <a:spcAft>
                <a:spcPts val="0"/>
              </a:spcAft>
              <a:buClr>
                <a:schemeClr val="accent3"/>
              </a:buClr>
              <a:buFont typeface="Georgia"/>
              <a:buNone/>
              <a:defRPr/>
            </a:pPr>
            <a:r>
              <a:rPr lang="en-US" sz="4800" dirty="0" smtClean="0"/>
              <a:t>Let </a:t>
            </a:r>
            <a:r>
              <a:rPr lang="en-US" sz="4800" i="1" dirty="0" smtClean="0"/>
              <a:t>p</a:t>
            </a:r>
            <a:r>
              <a:rPr lang="en-US" sz="4800" dirty="0" smtClean="0"/>
              <a:t>1 &gt; </a:t>
            </a:r>
            <a:r>
              <a:rPr lang="en-US" sz="4800" i="1" dirty="0" smtClean="0"/>
              <a:t>p</a:t>
            </a:r>
            <a:r>
              <a:rPr lang="en-US" sz="4800" dirty="0" smtClean="0"/>
              <a:t>2 but small difference</a:t>
            </a:r>
          </a:p>
          <a:p>
            <a:pPr marL="365760" indent="-256032" fontAlgn="auto">
              <a:spcAft>
                <a:spcPts val="0"/>
              </a:spcAft>
              <a:buClr>
                <a:schemeClr val="accent3"/>
              </a:buClr>
              <a:buFont typeface="Georgia"/>
              <a:buNone/>
              <a:defRPr/>
            </a:pPr>
            <a:r>
              <a:rPr lang="en-US" sz="4800" i="1" dirty="0" smtClean="0"/>
              <a:t>p</a:t>
            </a:r>
            <a:r>
              <a:rPr lang="en-US" sz="4800" dirty="0" smtClean="0"/>
              <a:t>a = </a:t>
            </a:r>
            <a:r>
              <a:rPr lang="en-US" sz="4800" i="1" dirty="0" err="1" smtClean="0"/>
              <a:t>p</a:t>
            </a:r>
            <a:r>
              <a:rPr lang="en-US" sz="4800" dirty="0" err="1" smtClean="0"/>
              <a:t>b</a:t>
            </a:r>
            <a:endParaRPr lang="en-US" sz="4800" dirty="0" smtClean="0"/>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using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endParaRPr lang="en-US" sz="4800" b="1" dirty="0" smtClean="0"/>
          </a:p>
          <a:p>
            <a:pPr marL="365760" indent="-256032" fontAlgn="auto">
              <a:spcAft>
                <a:spcPts val="0"/>
              </a:spcAft>
              <a:buClr>
                <a:schemeClr val="accent3"/>
              </a:buClr>
              <a:buFont typeface="Georgia"/>
              <a:buNone/>
              <a:defRPr/>
            </a:pPr>
            <a:endParaRPr lang="en-US" sz="4800" b="1" dirty="0" smtClean="0"/>
          </a:p>
          <a:p>
            <a:pPr marL="365760" indent="-256032" fontAlgn="auto">
              <a:spcAft>
                <a:spcPts val="0"/>
              </a:spcAft>
              <a:buClr>
                <a:schemeClr val="accent3"/>
              </a:buClr>
              <a:buFont typeface="Georgia"/>
              <a:buNone/>
              <a:defRPr/>
            </a:pPr>
            <a:r>
              <a:rPr lang="en-US" sz="4800" b="1" dirty="0" smtClean="0"/>
              <a:t>3-8 Four-fluid U – tube manometer</a:t>
            </a:r>
            <a:endParaRPr lang="en-US" sz="4800" dirty="0" smtClean="0"/>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sz="4800"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endParaRPr lang="en-US" dirty="0"/>
          </a:p>
        </p:txBody>
      </p:sp>
      <p:pic>
        <p:nvPicPr>
          <p:cNvPr id="31746" name="Picture 3"/>
          <p:cNvPicPr>
            <a:picLocks noChangeAspect="1" noChangeArrowheads="1"/>
          </p:cNvPicPr>
          <p:nvPr/>
        </p:nvPicPr>
        <p:blipFill>
          <a:blip r:embed="rId2"/>
          <a:srcRect/>
          <a:stretch>
            <a:fillRect/>
          </a:stretch>
        </p:blipFill>
        <p:spPr bwMode="auto">
          <a:xfrm>
            <a:off x="6643688" y="571500"/>
            <a:ext cx="1866900" cy="3195638"/>
          </a:xfrm>
          <a:prstGeom prst="rect">
            <a:avLst/>
          </a:prstGeom>
          <a:noFill/>
          <a:ln w="9525">
            <a:noFill/>
            <a:miter lim="800000"/>
            <a:headEnd/>
            <a:tailEnd/>
          </a:ln>
        </p:spPr>
      </p:pic>
      <p:pic>
        <p:nvPicPr>
          <p:cNvPr id="31747" name="Picture 4"/>
          <p:cNvPicPr>
            <a:picLocks noChangeAspect="1" noChangeArrowheads="1"/>
          </p:cNvPicPr>
          <p:nvPr/>
        </p:nvPicPr>
        <p:blipFill>
          <a:blip r:embed="rId3"/>
          <a:srcRect/>
          <a:stretch>
            <a:fillRect/>
          </a:stretch>
        </p:blipFill>
        <p:spPr bwMode="auto">
          <a:xfrm>
            <a:off x="428625" y="1928813"/>
            <a:ext cx="4462463" cy="436562"/>
          </a:xfrm>
          <a:prstGeom prst="rect">
            <a:avLst/>
          </a:prstGeom>
          <a:noFill/>
          <a:ln w="9525">
            <a:noFill/>
            <a:miter lim="800000"/>
            <a:headEnd/>
            <a:tailEnd/>
          </a:ln>
        </p:spPr>
      </p:pic>
      <p:pic>
        <p:nvPicPr>
          <p:cNvPr id="31748" name="Picture 5"/>
          <p:cNvPicPr>
            <a:picLocks noChangeAspect="1" noChangeArrowheads="1"/>
          </p:cNvPicPr>
          <p:nvPr/>
        </p:nvPicPr>
        <p:blipFill>
          <a:blip r:embed="rId4"/>
          <a:srcRect/>
          <a:stretch>
            <a:fillRect/>
          </a:stretch>
        </p:blipFill>
        <p:spPr bwMode="auto">
          <a:xfrm>
            <a:off x="500063" y="2286000"/>
            <a:ext cx="3506787" cy="1531938"/>
          </a:xfrm>
          <a:prstGeom prst="rect">
            <a:avLst/>
          </a:prstGeom>
          <a:noFill/>
          <a:ln w="9525">
            <a:noFill/>
            <a:miter lim="800000"/>
            <a:headEnd/>
            <a:tailEnd/>
          </a:ln>
        </p:spPr>
      </p:pic>
      <p:pic>
        <p:nvPicPr>
          <p:cNvPr id="31749" name="Picture 6"/>
          <p:cNvPicPr>
            <a:picLocks noChangeAspect="1" noChangeArrowheads="1"/>
          </p:cNvPicPr>
          <p:nvPr/>
        </p:nvPicPr>
        <p:blipFill>
          <a:blip r:embed="rId5"/>
          <a:srcRect/>
          <a:stretch>
            <a:fillRect/>
          </a:stretch>
        </p:blipFill>
        <p:spPr bwMode="auto">
          <a:xfrm>
            <a:off x="5715000" y="4143375"/>
            <a:ext cx="3028950" cy="2413000"/>
          </a:xfrm>
          <a:prstGeom prst="rect">
            <a:avLst/>
          </a:prstGeom>
          <a:noFill/>
          <a:ln w="9525">
            <a:noFill/>
            <a:miter lim="800000"/>
            <a:headEnd/>
            <a:tailEnd/>
          </a:ln>
        </p:spPr>
      </p:pic>
      <p:pic>
        <p:nvPicPr>
          <p:cNvPr id="31750" name="Picture 7"/>
          <p:cNvPicPr>
            <a:picLocks noChangeAspect="1" noChangeArrowheads="1"/>
          </p:cNvPicPr>
          <p:nvPr/>
        </p:nvPicPr>
        <p:blipFill>
          <a:blip r:embed="rId6"/>
          <a:srcRect/>
          <a:stretch>
            <a:fillRect/>
          </a:stretch>
        </p:blipFill>
        <p:spPr bwMode="auto">
          <a:xfrm>
            <a:off x="642938" y="4786313"/>
            <a:ext cx="3835400" cy="11033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What will we learn?</a:t>
            </a:r>
          </a:p>
        </p:txBody>
      </p:sp>
      <p:sp>
        <p:nvSpPr>
          <p:cNvPr id="3" name="Content Placeholder 2"/>
          <p:cNvSpPr>
            <a:spLocks noGrp="1"/>
          </p:cNvSpPr>
          <p:nvPr>
            <p:ph idx="1"/>
          </p:nvPr>
        </p:nvSpPr>
        <p:spPr/>
        <p:txBody>
          <a:bodyPr>
            <a:normAutofit fontScale="62500" lnSpcReduction="20000"/>
          </a:bodyPr>
          <a:lstStyle/>
          <a:p>
            <a:pPr marL="365760" indent="-256032" fontAlgn="auto">
              <a:spcAft>
                <a:spcPts val="0"/>
              </a:spcAft>
              <a:buClr>
                <a:schemeClr val="accent3"/>
              </a:buClr>
              <a:buFont typeface="Georgia"/>
              <a:buChar char="•"/>
              <a:defRPr/>
            </a:pPr>
            <a:r>
              <a:rPr lang="en-US" dirty="0" smtClean="0"/>
              <a:t>Fluid static</a:t>
            </a:r>
          </a:p>
          <a:p>
            <a:pPr marL="365760" indent="-256032" fontAlgn="auto">
              <a:spcAft>
                <a:spcPts val="0"/>
              </a:spcAft>
              <a:buClr>
                <a:schemeClr val="accent3"/>
              </a:buClr>
              <a:buFont typeface="Georgia"/>
              <a:buChar char="•"/>
              <a:defRPr/>
            </a:pPr>
            <a:r>
              <a:rPr lang="en-US" dirty="0" smtClean="0"/>
              <a:t>Pressure and pressure gradient</a:t>
            </a:r>
          </a:p>
          <a:p>
            <a:pPr marL="365760" indent="-256032" fontAlgn="auto">
              <a:spcAft>
                <a:spcPts val="0"/>
              </a:spcAft>
              <a:buClr>
                <a:schemeClr val="accent3"/>
              </a:buClr>
              <a:buFont typeface="Georgia"/>
              <a:buChar char="•"/>
              <a:defRPr/>
            </a:pPr>
            <a:r>
              <a:rPr lang="en-US" dirty="0" smtClean="0"/>
              <a:t>Pressure variation in static fluid</a:t>
            </a:r>
          </a:p>
          <a:p>
            <a:pPr marL="365760" indent="-256032" fontAlgn="auto">
              <a:spcAft>
                <a:spcPts val="0"/>
              </a:spcAft>
              <a:buClr>
                <a:schemeClr val="accent3"/>
              </a:buClr>
              <a:buFont typeface="Georgia"/>
              <a:buChar char="•"/>
              <a:defRPr/>
            </a:pPr>
            <a:r>
              <a:rPr lang="en-US" dirty="0" smtClean="0"/>
              <a:t>Pressure measurement instrumentations </a:t>
            </a:r>
          </a:p>
          <a:p>
            <a:pPr marL="365760" indent="-256032" fontAlgn="auto">
              <a:spcAft>
                <a:spcPts val="0"/>
              </a:spcAft>
              <a:buClr>
                <a:schemeClr val="accent3"/>
              </a:buClr>
              <a:buFont typeface="Georgia"/>
              <a:buChar char="•"/>
              <a:defRPr/>
            </a:pPr>
            <a:r>
              <a:rPr lang="en-US" dirty="0" smtClean="0"/>
              <a:t>How to solve manometer problems</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None/>
              <a:defRPr/>
            </a:pPr>
            <a:r>
              <a:rPr lang="en-US" sz="5700" dirty="0" smtClean="0">
                <a:solidFill>
                  <a:schemeClr val="tx2"/>
                </a:solidFill>
                <a:latin typeface="+mj-lt"/>
                <a:ea typeface="+mj-ea"/>
                <a:cs typeface="+mj-cs"/>
              </a:rPr>
              <a:t>References:</a:t>
            </a:r>
          </a:p>
          <a:p>
            <a:pPr marL="365760" indent="-256032" fontAlgn="auto">
              <a:spcAft>
                <a:spcPts val="0"/>
              </a:spcAft>
              <a:buClr>
                <a:schemeClr val="accent3"/>
              </a:buClr>
              <a:buFont typeface="Georgia"/>
              <a:buChar char="•"/>
              <a:defRPr/>
            </a:pPr>
            <a:r>
              <a:rPr lang="en-US" dirty="0" err="1" smtClean="0"/>
              <a:t>Streeter,V</a:t>
            </a:r>
            <a:r>
              <a:rPr lang="en-US" dirty="0" smtClean="0"/>
              <a:t>. ”Fluid Mechanic”,3</a:t>
            </a:r>
            <a:r>
              <a:rPr lang="en-US" baseline="30000" dirty="0" smtClean="0"/>
              <a:t>rd</a:t>
            </a:r>
            <a:r>
              <a:rPr lang="en-US" dirty="0" smtClean="0"/>
              <a:t> edition,  Mc-</a:t>
            </a:r>
            <a:r>
              <a:rPr lang="en-US" dirty="0" err="1" smtClean="0"/>
              <a:t>Graw</a:t>
            </a:r>
            <a:r>
              <a:rPr lang="en-US" dirty="0" smtClean="0"/>
              <a:t> Hill, 1962.</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Char char="•"/>
              <a:defRPr/>
            </a:pPr>
            <a:r>
              <a:rPr lang="en-US" dirty="0" smtClean="0"/>
              <a:t>Frank M. White “Fluid Mechanics” 5th edition McGraw Hill. </a:t>
            </a:r>
          </a:p>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Char char="•"/>
              <a:defRPr/>
            </a:pPr>
            <a:r>
              <a:rPr lang="en-US" dirty="0" err="1" smtClean="0"/>
              <a:t>Coulson</a:t>
            </a:r>
            <a:r>
              <a:rPr lang="en-US" dirty="0" smtClean="0"/>
              <a:t>, J.M. and J.F. Richardson, “Chemical Engineering”, </a:t>
            </a:r>
            <a:r>
              <a:rPr lang="en-US" dirty="0" err="1" smtClean="0"/>
              <a:t>Vol.I</a:t>
            </a:r>
            <a:r>
              <a:rPr lang="en-US" dirty="0" smtClean="0"/>
              <a:t> “ Fluid Flow, Heat Transfer, and Mass Transfer” 5th edition, (1998).</a:t>
            </a:r>
          </a:p>
          <a:p>
            <a:pPr marL="365760" indent="-256032" fontAlgn="auto">
              <a:spcAft>
                <a:spcPts val="0"/>
              </a:spcAft>
              <a:buClr>
                <a:schemeClr val="accent3"/>
              </a:buClr>
              <a:buFont typeface="Georgia"/>
              <a:buChar char="•"/>
              <a:defRPr/>
            </a:pPr>
            <a:r>
              <a:rPr lang="en-US" b="1" dirty="0" smtClean="0"/>
              <a:t> </a:t>
            </a:r>
            <a:endParaRPr lang="en-US" dirty="0" smtClean="0"/>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571500"/>
            <a:ext cx="8229600" cy="6002338"/>
          </a:xfrm>
        </p:spPr>
        <p:txBody>
          <a:bodyPr/>
          <a:lstStyle/>
          <a:p>
            <a:r>
              <a:rPr lang="en-US" smtClean="0"/>
              <a:t>3-9 Accurate manometer  </a:t>
            </a:r>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z="1800" smtClean="0"/>
              <a:t>Two types of accurate manometers for precise measurements: (</a:t>
            </a:r>
            <a:r>
              <a:rPr lang="en-US" sz="1800" i="1" smtClean="0"/>
              <a:t>a) tilted tube with eyepiece; (b) micrometer pointer with ammeter detector.</a:t>
            </a:r>
            <a:endParaRPr lang="en-US" sz="1800" smtClean="0"/>
          </a:p>
        </p:txBody>
      </p:sp>
      <p:pic>
        <p:nvPicPr>
          <p:cNvPr id="32770" name="Picture 2"/>
          <p:cNvPicPr>
            <a:picLocks noChangeAspect="1" noChangeArrowheads="1"/>
          </p:cNvPicPr>
          <p:nvPr/>
        </p:nvPicPr>
        <p:blipFill>
          <a:blip r:embed="rId2"/>
          <a:srcRect/>
          <a:stretch>
            <a:fillRect/>
          </a:stretch>
        </p:blipFill>
        <p:spPr bwMode="auto">
          <a:xfrm>
            <a:off x="547688" y="1214438"/>
            <a:ext cx="6000750" cy="3000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428625"/>
            <a:ext cx="8229600" cy="4324350"/>
          </a:xfrm>
        </p:spPr>
        <p:txBody>
          <a:bodyPr>
            <a:normAutofit fontScale="25000" lnSpcReduction="20000"/>
          </a:bodyPr>
          <a:lstStyle/>
          <a:p>
            <a:pPr marL="365760" indent="-256032" fontAlgn="auto">
              <a:spcAft>
                <a:spcPts val="0"/>
              </a:spcAft>
              <a:buClr>
                <a:schemeClr val="accent3"/>
              </a:buClr>
              <a:buFont typeface="Georgia"/>
              <a:buNone/>
              <a:defRPr/>
            </a:pPr>
            <a:r>
              <a:rPr lang="en-US" sz="8000" b="1" dirty="0" smtClean="0"/>
              <a:t>Elastic Deformation Instrument</a:t>
            </a:r>
          </a:p>
          <a:p>
            <a:pPr marL="365760" indent="-256032" fontAlgn="auto">
              <a:lnSpc>
                <a:spcPct val="170000"/>
              </a:lnSpc>
              <a:spcAft>
                <a:spcPts val="0"/>
              </a:spcAft>
              <a:buClr>
                <a:schemeClr val="accent3"/>
              </a:buClr>
              <a:buFont typeface="Georgia"/>
              <a:buNone/>
              <a:defRPr/>
            </a:pPr>
            <a:endParaRPr lang="en-US" sz="5600" dirty="0" smtClean="0"/>
          </a:p>
          <a:p>
            <a:pPr marL="365760" indent="-256032" fontAlgn="auto">
              <a:lnSpc>
                <a:spcPct val="170000"/>
              </a:lnSpc>
              <a:spcAft>
                <a:spcPts val="0"/>
              </a:spcAft>
              <a:buClr>
                <a:schemeClr val="accent3"/>
              </a:buClr>
              <a:buFont typeface="Georgia"/>
              <a:buNone/>
              <a:defRPr/>
            </a:pPr>
            <a:r>
              <a:rPr lang="en-US" sz="5600" dirty="0" smtClean="0"/>
              <a:t>Whenever a </a:t>
            </a:r>
            <a:r>
              <a:rPr lang="en-US" sz="5600" i="1" dirty="0" smtClean="0"/>
              <a:t>very high fluid pressure </a:t>
            </a:r>
            <a:r>
              <a:rPr lang="en-US" sz="5600" dirty="0" smtClean="0"/>
              <a:t>is to be measured, and a </a:t>
            </a:r>
            <a:r>
              <a:rPr lang="en-US" sz="5600" i="1" dirty="0" smtClean="0"/>
              <a:t>very great sensitivity </a:t>
            </a:r>
            <a:r>
              <a:rPr lang="en-US" sz="5600" dirty="0" smtClean="0"/>
              <a:t>gauge is best suited for these purposes. They are also designed to read vacuum pressure. It is also used for measurement of pressure in boilers or other pipes, where tube manometer cannot be conveniently used. </a:t>
            </a:r>
          </a:p>
          <a:p>
            <a:pPr marL="365760" indent="-256032" fontAlgn="auto">
              <a:lnSpc>
                <a:spcPct val="170000"/>
              </a:lnSpc>
              <a:spcAft>
                <a:spcPts val="0"/>
              </a:spcAft>
              <a:buClr>
                <a:schemeClr val="accent3"/>
              </a:buClr>
              <a:buFont typeface="Georgia"/>
              <a:buNone/>
              <a:defRPr/>
            </a:pPr>
            <a:r>
              <a:rPr lang="en-US" sz="5600" dirty="0" smtClean="0"/>
              <a:t> </a:t>
            </a:r>
          </a:p>
          <a:p>
            <a:pPr marL="365760" indent="-256032" fontAlgn="auto">
              <a:spcAft>
                <a:spcPts val="0"/>
              </a:spcAft>
              <a:buClr>
                <a:schemeClr val="accent3"/>
              </a:buClr>
              <a:buFont typeface="Georgia"/>
              <a:buNone/>
              <a:defRPr/>
            </a:pPr>
            <a:r>
              <a:rPr lang="en-US" sz="5600" dirty="0" smtClean="0"/>
              <a:t>                                                                           </a:t>
            </a:r>
          </a:p>
          <a:p>
            <a:pPr marL="365760" indent="-256032" fontAlgn="auto">
              <a:spcAft>
                <a:spcPts val="0"/>
              </a:spcAft>
              <a:buClr>
                <a:schemeClr val="accent3"/>
              </a:buClr>
              <a:buFont typeface="Georgia"/>
              <a:buNone/>
              <a:defRPr/>
            </a:pPr>
            <a:r>
              <a:rPr lang="en-US" sz="5600" b="1" dirty="0" smtClean="0"/>
              <a:t>1- The Bourdon gauge </a:t>
            </a:r>
            <a:endParaRPr lang="en-US" sz="5600" dirty="0" smtClean="0"/>
          </a:p>
          <a:p>
            <a:pPr marL="365760" indent="-256032" fontAlgn="auto">
              <a:lnSpc>
                <a:spcPct val="170000"/>
              </a:lnSpc>
              <a:spcAft>
                <a:spcPts val="0"/>
              </a:spcAft>
              <a:buClr>
                <a:schemeClr val="accent3"/>
              </a:buClr>
              <a:buFont typeface="Georgia"/>
              <a:buNone/>
              <a:defRPr/>
            </a:pPr>
            <a:r>
              <a:rPr lang="en-US" sz="5600" dirty="0" smtClean="0"/>
              <a:t>The pressure to be measured is applied to a curved tube, oval in cross-section, and the deflection of the end of the tube is communicated through a system of levers to a recording needle. This gauge is widely used for </a:t>
            </a:r>
            <a:r>
              <a:rPr lang="en-US" sz="5600" i="1" dirty="0" smtClean="0"/>
              <a:t>steam </a:t>
            </a:r>
            <a:r>
              <a:rPr lang="en-US" sz="5600" dirty="0" smtClean="0"/>
              <a:t>and </a:t>
            </a:r>
            <a:r>
              <a:rPr lang="en-US" sz="5600" i="1" dirty="0" smtClean="0"/>
              <a:t>compressed gases</a:t>
            </a:r>
            <a:r>
              <a:rPr lang="en-US" sz="5600" dirty="0" smtClean="0"/>
              <a:t>, and frequently </a:t>
            </a:r>
            <a:r>
              <a:rPr lang="en-US" sz="5600" i="1" dirty="0" smtClean="0"/>
              <a:t>forms the indicating element on flow controllers</a:t>
            </a:r>
            <a:r>
              <a:rPr lang="en-US" sz="5600" dirty="0" smtClean="0"/>
              <a:t>.</a:t>
            </a:r>
          </a:p>
          <a:p>
            <a:pPr marL="365760" indent="-256032" fontAlgn="auto">
              <a:lnSpc>
                <a:spcPct val="170000"/>
              </a:lnSpc>
              <a:spcAft>
                <a:spcPts val="0"/>
              </a:spcAft>
              <a:buClr>
                <a:schemeClr val="accent3"/>
              </a:buClr>
              <a:buFont typeface="Georgia"/>
              <a:buNone/>
              <a:defRPr/>
            </a:pPr>
            <a:r>
              <a:rPr lang="en-US" sz="5600" dirty="0" smtClean="0"/>
              <a:t> </a:t>
            </a:r>
          </a:p>
          <a:p>
            <a:pPr marL="365760" indent="-256032" fontAlgn="auto">
              <a:lnSpc>
                <a:spcPct val="170000"/>
              </a:lnSpc>
              <a:spcAft>
                <a:spcPts val="0"/>
              </a:spcAft>
              <a:buClr>
                <a:schemeClr val="accent3"/>
              </a:buClr>
              <a:buFont typeface="Georgia"/>
              <a:buNone/>
              <a:defRPr/>
            </a:pPr>
            <a:r>
              <a:rPr lang="en-US" sz="5600" dirty="0" smtClean="0"/>
              <a:t> </a:t>
            </a:r>
          </a:p>
          <a:p>
            <a:pPr marL="365760" indent="-256032" fontAlgn="auto">
              <a:lnSpc>
                <a:spcPct val="170000"/>
              </a:lnSpc>
              <a:spcAft>
                <a:spcPts val="0"/>
              </a:spcAft>
              <a:buClr>
                <a:schemeClr val="accent3"/>
              </a:buClr>
              <a:buFont typeface="Georgia"/>
              <a:buNone/>
              <a:defRPr/>
            </a:pPr>
            <a:r>
              <a:rPr lang="en-US" sz="5600"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endParaRPr lang="en-US" dirty="0"/>
          </a:p>
        </p:txBody>
      </p:sp>
      <p:pic>
        <p:nvPicPr>
          <p:cNvPr id="33794" name="Picture 3"/>
          <p:cNvPicPr>
            <a:picLocks noChangeAspect="1" noChangeArrowheads="1"/>
          </p:cNvPicPr>
          <p:nvPr/>
        </p:nvPicPr>
        <p:blipFill>
          <a:blip r:embed="rId2"/>
          <a:srcRect/>
          <a:stretch>
            <a:fillRect/>
          </a:stretch>
        </p:blipFill>
        <p:spPr bwMode="auto">
          <a:xfrm>
            <a:off x="5072063" y="4329113"/>
            <a:ext cx="3186112" cy="25288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1143000"/>
            <a:ext cx="8229600" cy="5430838"/>
          </a:xfrm>
        </p:spPr>
        <p:txBody>
          <a:bodyPr/>
          <a:lstStyle/>
          <a:p>
            <a:pPr>
              <a:buFont typeface="Georgia" pitchFamily="18" charset="0"/>
              <a:buNone/>
            </a:pPr>
            <a:r>
              <a:rPr lang="en-US" sz="2000" b="1" smtClean="0"/>
              <a:t>2- Fused Quartiz bourdon </a:t>
            </a:r>
          </a:p>
          <a:p>
            <a:endParaRPr lang="en-US" smtClean="0"/>
          </a:p>
          <a:p>
            <a:endParaRPr lang="en-US" smtClean="0"/>
          </a:p>
          <a:p>
            <a:endParaRPr lang="en-US" smtClean="0"/>
          </a:p>
          <a:p>
            <a:endParaRPr lang="en-US" smtClean="0"/>
          </a:p>
          <a:p>
            <a:endParaRPr lang="en-US" sz="1600" smtClean="0"/>
          </a:p>
          <a:p>
            <a:endParaRPr lang="en-US" sz="1600" smtClean="0"/>
          </a:p>
          <a:p>
            <a:endParaRPr lang="en-US" sz="1600" smtClean="0"/>
          </a:p>
          <a:p>
            <a:endParaRPr lang="en-US" sz="1600" smtClean="0"/>
          </a:p>
          <a:p>
            <a:endParaRPr lang="en-US" sz="1600" smtClean="0"/>
          </a:p>
          <a:p>
            <a:r>
              <a:rPr lang="en-US" sz="1600" smtClean="0"/>
              <a:t>It is one of the most accurate pressure sensors ever devised, with uncertainty of the order of 0.003 percent. Its deflection is sensed optically and returned to a zero reference state by a magnetic element whose output is proportional to the fluid pressure. </a:t>
            </a:r>
          </a:p>
        </p:txBody>
      </p:sp>
      <p:pic>
        <p:nvPicPr>
          <p:cNvPr id="34818" name="Picture 2"/>
          <p:cNvPicPr>
            <a:picLocks noChangeAspect="1" noChangeArrowheads="1"/>
          </p:cNvPicPr>
          <p:nvPr/>
        </p:nvPicPr>
        <p:blipFill>
          <a:blip r:embed="rId2"/>
          <a:srcRect/>
          <a:stretch>
            <a:fillRect/>
          </a:stretch>
        </p:blipFill>
        <p:spPr bwMode="auto">
          <a:xfrm>
            <a:off x="3786188" y="1785938"/>
            <a:ext cx="4643437" cy="28495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63"/>
            <a:ext cx="8229600" cy="6073775"/>
          </a:xfrm>
        </p:spPr>
        <p:txBody>
          <a:bodyPr>
            <a:normAutofit fontScale="62500" lnSpcReduction="20000"/>
          </a:bodyPr>
          <a:lstStyle/>
          <a:p>
            <a:pPr marL="365760" indent="-256032" fontAlgn="auto">
              <a:spcAft>
                <a:spcPts val="0"/>
              </a:spcAft>
              <a:buClr>
                <a:schemeClr val="accent3"/>
              </a:buClr>
              <a:buFont typeface="Georgia"/>
              <a:buChar char="•"/>
              <a:defRPr/>
            </a:pPr>
            <a:r>
              <a:rPr lang="en-US" sz="3800" b="1" dirty="0" smtClean="0"/>
              <a:t>How to solve manometer problems?</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b="1" dirty="0" smtClean="0"/>
              <a:t>In general, follow the following steps when analyzing </a:t>
            </a:r>
            <a:r>
              <a:rPr lang="en-US" b="1" dirty="0" err="1" smtClean="0"/>
              <a:t>manometry</a:t>
            </a:r>
            <a:r>
              <a:rPr lang="en-US" b="1" dirty="0" smtClean="0"/>
              <a:t> problems</a:t>
            </a:r>
            <a:r>
              <a:rPr lang="en-US" dirty="0" smtClean="0"/>
              <a:t>:</a:t>
            </a:r>
          </a:p>
          <a:p>
            <a:pPr marL="365760" indent="-256032" fontAlgn="auto">
              <a:spcAft>
                <a:spcPts val="0"/>
              </a:spcAft>
              <a:buClr>
                <a:schemeClr val="accent3"/>
              </a:buClr>
              <a:buFont typeface="Georgia"/>
              <a:buNone/>
              <a:defRPr/>
            </a:pPr>
            <a:r>
              <a:rPr lang="en-US" dirty="0" smtClean="0"/>
              <a:t>1. On manometer schematic, label points on each end of manometer and each</a:t>
            </a:r>
          </a:p>
          <a:p>
            <a:pPr marL="365760" indent="-256032" fontAlgn="auto">
              <a:spcAft>
                <a:spcPts val="0"/>
              </a:spcAft>
              <a:buClr>
                <a:schemeClr val="accent3"/>
              </a:buClr>
              <a:buFont typeface="Georgia"/>
              <a:buNone/>
              <a:defRPr/>
            </a:pPr>
            <a:r>
              <a:rPr lang="en-US" dirty="0" smtClean="0"/>
              <a:t>intermediate point where there is a fluid-fluid interface: e.g., A – 1 – 2 - B</a:t>
            </a:r>
          </a:p>
          <a:p>
            <a:pPr marL="365760" indent="-256032" fontAlgn="auto">
              <a:spcAft>
                <a:spcPts val="0"/>
              </a:spcAft>
              <a:buClr>
                <a:schemeClr val="accent3"/>
              </a:buClr>
              <a:buFont typeface="Georgia"/>
              <a:buNone/>
              <a:defRPr/>
            </a:pPr>
            <a:r>
              <a:rPr lang="en-US" dirty="0" smtClean="0"/>
              <a:t>2. Express overall manometer pressure difference in terms of appropriate</a:t>
            </a:r>
          </a:p>
          <a:p>
            <a:pPr marL="365760" indent="-256032" fontAlgn="auto">
              <a:spcAft>
                <a:spcPts val="0"/>
              </a:spcAft>
              <a:buClr>
                <a:schemeClr val="accent3"/>
              </a:buClr>
              <a:buFont typeface="Georgia"/>
              <a:buNone/>
              <a:defRPr/>
            </a:pPr>
            <a:r>
              <a:rPr lang="en-US" dirty="0" smtClean="0"/>
              <a:t>intermediate pressure differences.</a:t>
            </a:r>
          </a:p>
          <a:p>
            <a:pPr marL="365760" indent="-256032" fontAlgn="auto">
              <a:spcAft>
                <a:spcPts val="0"/>
              </a:spcAft>
              <a:buClr>
                <a:schemeClr val="accent3"/>
              </a:buClr>
              <a:buFont typeface="Georgia"/>
              <a:buNone/>
              <a:defRPr/>
            </a:pPr>
            <a:r>
              <a:rPr lang="en-US" dirty="0" smtClean="0"/>
              <a:t>PA - PB = (PA- P1) + (P1 – P2) + (P2 - PB )</a:t>
            </a:r>
          </a:p>
          <a:p>
            <a:pPr marL="365760" indent="-256032" fontAlgn="auto">
              <a:spcAft>
                <a:spcPts val="0"/>
              </a:spcAft>
              <a:buClr>
                <a:schemeClr val="accent3"/>
              </a:buClr>
              <a:buFont typeface="Georgia"/>
              <a:buNone/>
              <a:defRPr/>
            </a:pPr>
            <a:r>
              <a:rPr lang="en-US" dirty="0" smtClean="0"/>
              <a:t>3. Express each intermediate pressure difference in terms of appropriate</a:t>
            </a:r>
          </a:p>
          <a:p>
            <a:pPr marL="365760" indent="-256032" fontAlgn="auto">
              <a:spcAft>
                <a:spcPts val="0"/>
              </a:spcAft>
              <a:buClr>
                <a:schemeClr val="accent3"/>
              </a:buClr>
              <a:buFont typeface="Georgia"/>
              <a:buNone/>
              <a:defRPr/>
            </a:pPr>
            <a:r>
              <a:rPr lang="en-US" dirty="0" smtClean="0"/>
              <a:t>product of specific weight * elevation change (watch signs)</a:t>
            </a:r>
          </a:p>
          <a:p>
            <a:pPr marL="365760" indent="-256032" fontAlgn="auto">
              <a:spcAft>
                <a:spcPts val="0"/>
              </a:spcAft>
              <a:buClr>
                <a:schemeClr val="accent3"/>
              </a:buClr>
              <a:buFont typeface="Georgia"/>
              <a:buNone/>
              <a:defRPr/>
            </a:pPr>
            <a:r>
              <a:rPr lang="en-US" dirty="0" smtClean="0"/>
              <a:t>PA- PB = - ρ g(</a:t>
            </a:r>
            <a:r>
              <a:rPr lang="en-US" dirty="0" err="1" smtClean="0"/>
              <a:t>zA</a:t>
            </a:r>
            <a:r>
              <a:rPr lang="en-US" dirty="0" smtClean="0"/>
              <a:t>- z1) – ρ g (z1 – z2) – ρ g (z2 - </a:t>
            </a:r>
            <a:r>
              <a:rPr lang="en-US" dirty="0" err="1" smtClean="0"/>
              <a:t>zB</a:t>
            </a:r>
            <a:r>
              <a:rPr lang="en-US" dirty="0" smtClean="0"/>
              <a:t> )</a:t>
            </a:r>
          </a:p>
          <a:p>
            <a:pPr marL="365760" indent="-256032" fontAlgn="auto">
              <a:spcAft>
                <a:spcPts val="0"/>
              </a:spcAft>
              <a:buClr>
                <a:schemeClr val="accent3"/>
              </a:buClr>
              <a:buFont typeface="Georgia"/>
              <a:buNone/>
              <a:defRPr/>
            </a:pPr>
            <a:r>
              <a:rPr lang="en-US" dirty="0" smtClean="0"/>
              <a:t>4. Substitute for known values and solve for remaining unknowns.</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b="1" dirty="0" smtClean="0"/>
              <a:t>When developing a solution for manometer problems, take care to</a:t>
            </a:r>
            <a:r>
              <a:rPr lang="en-US" dirty="0" smtClean="0"/>
              <a:t>:</a:t>
            </a:r>
          </a:p>
          <a:p>
            <a:pPr marL="365760" indent="-256032" fontAlgn="auto">
              <a:spcAft>
                <a:spcPts val="0"/>
              </a:spcAft>
              <a:buClr>
                <a:schemeClr val="accent3"/>
              </a:buClr>
              <a:buFont typeface="Georgia"/>
              <a:buNone/>
              <a:defRPr/>
            </a:pPr>
            <a:r>
              <a:rPr lang="en-US" dirty="0" smtClean="0"/>
              <a:t>1. Include all pressure changes</a:t>
            </a:r>
          </a:p>
          <a:p>
            <a:pPr marL="365760" indent="-256032" fontAlgn="auto">
              <a:spcAft>
                <a:spcPts val="0"/>
              </a:spcAft>
              <a:buClr>
                <a:schemeClr val="accent3"/>
              </a:buClr>
              <a:buFont typeface="Georgia"/>
              <a:buNone/>
              <a:defRPr/>
            </a:pPr>
            <a:r>
              <a:rPr lang="en-US" dirty="0" smtClean="0"/>
              <a:t>2. Use correct ∆Z and γ with each fluid</a:t>
            </a:r>
          </a:p>
          <a:p>
            <a:pPr marL="365760" indent="-256032" fontAlgn="auto">
              <a:spcAft>
                <a:spcPts val="0"/>
              </a:spcAft>
              <a:buClr>
                <a:schemeClr val="accent3"/>
              </a:buClr>
              <a:buFont typeface="Georgia"/>
              <a:buNone/>
              <a:defRPr/>
            </a:pPr>
            <a:r>
              <a:rPr lang="en-US" dirty="0" smtClean="0"/>
              <a:t>3. Use correct signs with ∆ Z. If pressure difference is expressed as</a:t>
            </a:r>
          </a:p>
          <a:p>
            <a:pPr marL="365760" indent="-256032" fontAlgn="auto">
              <a:spcAft>
                <a:spcPts val="0"/>
              </a:spcAft>
              <a:buClr>
                <a:schemeClr val="accent3"/>
              </a:buClr>
              <a:buFont typeface="Georgia"/>
              <a:buNone/>
              <a:defRPr/>
            </a:pPr>
            <a:r>
              <a:rPr lang="en-US" dirty="0" smtClean="0"/>
              <a:t>       PA – P1, the elevation change should be written as ZA – Z1</a:t>
            </a:r>
          </a:p>
          <a:p>
            <a:pPr marL="365760" indent="-256032" fontAlgn="auto">
              <a:spcAft>
                <a:spcPts val="0"/>
              </a:spcAft>
              <a:buClr>
                <a:schemeClr val="accent3"/>
              </a:buClr>
              <a:buFont typeface="Georgia"/>
              <a:buNone/>
              <a:defRPr/>
            </a:pPr>
            <a:r>
              <a:rPr lang="en-US" dirty="0" smtClean="0"/>
              <a:t>4. Watch units.</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None/>
              <a:defRPr/>
            </a:pPr>
            <a:r>
              <a:rPr lang="en-US" dirty="0" smtClean="0"/>
              <a:t> </a:t>
            </a:r>
          </a:p>
          <a:p>
            <a:pPr marL="365760" indent="-256032" fontAlgn="auto">
              <a:spcAft>
                <a:spcPts val="0"/>
              </a:spcAft>
              <a:buClr>
                <a:schemeClr val="accent3"/>
              </a:buClr>
              <a:buFont typeface="Georgia"/>
              <a:buChar cha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57200" y="357188"/>
            <a:ext cx="8229600" cy="6216650"/>
          </a:xfrm>
        </p:spPr>
        <p:txBody>
          <a:bodyPr/>
          <a:lstStyle/>
          <a:p>
            <a:r>
              <a:rPr lang="en-US" sz="1300" b="1" i="1" u="sng" smtClean="0"/>
              <a:t>Example 1</a:t>
            </a:r>
            <a:endParaRPr lang="en-US" sz="1300" smtClean="0"/>
          </a:p>
          <a:p>
            <a:pPr>
              <a:buFont typeface="Georgia" pitchFamily="18" charset="0"/>
              <a:buNone/>
            </a:pPr>
            <a:r>
              <a:rPr lang="en-US" sz="1300" smtClean="0"/>
              <a:t>Given the indicated manometer, determine the gage pressure at A. </a:t>
            </a:r>
          </a:p>
          <a:p>
            <a:pPr>
              <a:buFont typeface="Georgia" pitchFamily="18" charset="0"/>
              <a:buNone/>
            </a:pPr>
            <a:r>
              <a:rPr lang="en-US" sz="1300" smtClean="0"/>
              <a:t>Given that Pa =101.3 kPa and the fluid at A is Meriam red oil no. 3.</a:t>
            </a:r>
          </a:p>
          <a:p>
            <a:pPr>
              <a:buFont typeface="Georgia" pitchFamily="18" charset="0"/>
              <a:buNone/>
            </a:pPr>
            <a:r>
              <a:rPr lang="en-US" sz="1300" smtClean="0"/>
              <a:t>ρgw = 9790 N/m</a:t>
            </a:r>
            <a:r>
              <a:rPr lang="en-US" sz="1300" baseline="30000" smtClean="0"/>
              <a:t>3</a:t>
            </a:r>
            <a:endParaRPr lang="en-US" sz="1300" smtClean="0"/>
          </a:p>
          <a:p>
            <a:pPr>
              <a:buFont typeface="Georgia" pitchFamily="18" charset="0"/>
              <a:buNone/>
            </a:pPr>
            <a:r>
              <a:rPr lang="en-US" sz="1300" smtClean="0"/>
              <a:t>ρg A = S.G.*ρgw = 0.83*9790 N/m</a:t>
            </a:r>
            <a:r>
              <a:rPr lang="en-US" sz="1300" baseline="30000" smtClean="0"/>
              <a:t>3</a:t>
            </a:r>
            <a:endParaRPr lang="en-US" sz="1300" smtClean="0"/>
          </a:p>
          <a:p>
            <a:pPr>
              <a:buFont typeface="Georgia" pitchFamily="18" charset="0"/>
              <a:buNone/>
            </a:pPr>
            <a:r>
              <a:rPr lang="en-US" sz="1300" smtClean="0"/>
              <a:t>ρg A = 8126 N/m</a:t>
            </a:r>
            <a:r>
              <a:rPr lang="en-US" sz="1300" baseline="30000" smtClean="0"/>
              <a:t>3</a:t>
            </a:r>
            <a:endParaRPr lang="en-US" sz="1300" smtClean="0"/>
          </a:p>
          <a:p>
            <a:pPr>
              <a:buFont typeface="Georgia" pitchFamily="18" charset="0"/>
              <a:buNone/>
            </a:pPr>
            <a:r>
              <a:rPr lang="en-US" sz="1300" smtClean="0"/>
              <a:t>ρgair = 11.8 N/m</a:t>
            </a:r>
            <a:r>
              <a:rPr lang="en-US" sz="1300" baseline="30000" smtClean="0"/>
              <a:t>3 </a:t>
            </a:r>
          </a:p>
          <a:p>
            <a:pPr>
              <a:buFont typeface="Georgia" pitchFamily="18" charset="0"/>
              <a:buNone/>
            </a:pPr>
            <a:endParaRPr lang="en-US" sz="1300" smtClean="0"/>
          </a:p>
          <a:p>
            <a:r>
              <a:rPr lang="en-US" sz="1300" b="1" i="1" u="sng" smtClean="0"/>
              <a:t>Example 2</a:t>
            </a:r>
            <a:endParaRPr lang="en-US" sz="1300" smtClean="0"/>
          </a:p>
          <a:p>
            <a:pPr>
              <a:buFont typeface="Georgia" pitchFamily="18" charset="0"/>
              <a:buNone/>
            </a:pPr>
            <a:r>
              <a:rPr lang="en-US" sz="1300" smtClean="0"/>
              <a:t>Pressure gage </a:t>
            </a:r>
            <a:r>
              <a:rPr lang="en-US" sz="1300" i="1" smtClean="0"/>
              <a:t>B </a:t>
            </a:r>
            <a:r>
              <a:rPr lang="en-US" sz="1300" smtClean="0"/>
              <a:t>is to measure the pressure at point </a:t>
            </a:r>
            <a:r>
              <a:rPr lang="en-US" sz="1300" i="1" smtClean="0"/>
              <a:t>A </a:t>
            </a:r>
            <a:r>
              <a:rPr lang="en-US" sz="1300" smtClean="0"/>
              <a:t>in a water flow. </a:t>
            </a:r>
          </a:p>
          <a:p>
            <a:pPr>
              <a:buFont typeface="Georgia" pitchFamily="18" charset="0"/>
              <a:buNone/>
            </a:pPr>
            <a:r>
              <a:rPr lang="en-US" sz="1300" smtClean="0"/>
              <a:t>If the pressure at </a:t>
            </a:r>
            <a:r>
              <a:rPr lang="en-US" sz="1300" i="1" smtClean="0"/>
              <a:t>B </a:t>
            </a:r>
            <a:r>
              <a:rPr lang="en-US" sz="1300" smtClean="0"/>
              <a:t>is 87kPa, estimate the pressure at </a:t>
            </a:r>
            <a:r>
              <a:rPr lang="en-US" sz="1300" i="1" smtClean="0"/>
              <a:t>A</a:t>
            </a:r>
            <a:r>
              <a:rPr lang="en-US" sz="1300" smtClean="0"/>
              <a:t>, </a:t>
            </a:r>
          </a:p>
          <a:p>
            <a:pPr>
              <a:buFont typeface="Georgia" pitchFamily="18" charset="0"/>
              <a:buNone/>
            </a:pPr>
            <a:r>
              <a:rPr lang="en-US" sz="1300" smtClean="0"/>
              <a:t>in kPa. Assume all fluids are at 20°C. </a:t>
            </a:r>
          </a:p>
          <a:p>
            <a:pPr>
              <a:buFont typeface="Georgia" pitchFamily="18" charset="0"/>
              <a:buNone/>
            </a:pPr>
            <a:r>
              <a:rPr lang="en-US" sz="1300" smtClean="0"/>
              <a:t> </a:t>
            </a:r>
          </a:p>
          <a:p>
            <a:endParaRPr lang="en-US" sz="1300" b="1" i="1" u="sng" smtClean="0"/>
          </a:p>
          <a:p>
            <a:endParaRPr lang="en-US" sz="1300" b="1" i="1" u="sng" smtClean="0"/>
          </a:p>
          <a:p>
            <a:endParaRPr lang="en-US" sz="1300" b="1" i="1" u="sng" smtClean="0"/>
          </a:p>
          <a:p>
            <a:r>
              <a:rPr lang="en-US" sz="1300" b="1" i="1" u="sng" smtClean="0"/>
              <a:t>Example 3</a:t>
            </a:r>
            <a:endParaRPr lang="en-US" sz="1300" smtClean="0"/>
          </a:p>
          <a:p>
            <a:pPr>
              <a:buFont typeface="Georgia" pitchFamily="18" charset="0"/>
              <a:buNone/>
            </a:pPr>
            <a:r>
              <a:rPr lang="en-US" sz="1300" smtClean="0"/>
              <a:t>The following Figure shows a manometer connected to the pipeline </a:t>
            </a:r>
          </a:p>
          <a:p>
            <a:pPr>
              <a:buFont typeface="Georgia" pitchFamily="18" charset="0"/>
              <a:buNone/>
            </a:pPr>
            <a:r>
              <a:rPr lang="en-US" sz="1300" smtClean="0"/>
              <a:t>containing oil of sp.gr. 0.8. Determine the absolute pressure of the </a:t>
            </a:r>
          </a:p>
          <a:p>
            <a:pPr>
              <a:buFont typeface="Georgia" pitchFamily="18" charset="0"/>
              <a:buNone/>
            </a:pPr>
            <a:r>
              <a:rPr lang="en-US" sz="1300" smtClean="0"/>
              <a:t>oil in the pipe, and the gauge pressure.</a:t>
            </a:r>
          </a:p>
          <a:p>
            <a:endParaRPr lang="en-US" smtClean="0"/>
          </a:p>
          <a:p>
            <a:endParaRPr lang="en-US" smtClean="0"/>
          </a:p>
          <a:p>
            <a:pPr>
              <a:buFont typeface="Georgia" pitchFamily="18" charset="0"/>
              <a:buNone/>
            </a:pPr>
            <a:r>
              <a:rPr lang="en-US" sz="1300" smtClean="0"/>
              <a:t> </a:t>
            </a:r>
          </a:p>
          <a:p>
            <a:endParaRPr lang="en-US" smtClean="0"/>
          </a:p>
        </p:txBody>
      </p:sp>
      <p:pic>
        <p:nvPicPr>
          <p:cNvPr id="36866" name="Picture 3"/>
          <p:cNvPicPr>
            <a:picLocks noChangeAspect="1" noChangeArrowheads="1"/>
          </p:cNvPicPr>
          <p:nvPr/>
        </p:nvPicPr>
        <p:blipFill>
          <a:blip r:embed="rId2"/>
          <a:srcRect/>
          <a:stretch>
            <a:fillRect/>
          </a:stretch>
        </p:blipFill>
        <p:spPr bwMode="auto">
          <a:xfrm>
            <a:off x="5929313" y="357188"/>
            <a:ext cx="2732087" cy="1630362"/>
          </a:xfrm>
          <a:prstGeom prst="rect">
            <a:avLst/>
          </a:prstGeom>
          <a:noFill/>
          <a:ln w="9525">
            <a:noFill/>
            <a:miter lim="800000"/>
            <a:headEnd/>
            <a:tailEnd/>
          </a:ln>
        </p:spPr>
      </p:pic>
      <p:pic>
        <p:nvPicPr>
          <p:cNvPr id="36867" name="Picture 4"/>
          <p:cNvPicPr>
            <a:picLocks noChangeAspect="1" noChangeArrowheads="1"/>
          </p:cNvPicPr>
          <p:nvPr/>
        </p:nvPicPr>
        <p:blipFill>
          <a:blip r:embed="rId3"/>
          <a:srcRect/>
          <a:stretch>
            <a:fillRect/>
          </a:stretch>
        </p:blipFill>
        <p:spPr bwMode="auto">
          <a:xfrm>
            <a:off x="5643563" y="1928813"/>
            <a:ext cx="2571750" cy="1500187"/>
          </a:xfrm>
          <a:prstGeom prst="rect">
            <a:avLst/>
          </a:prstGeom>
          <a:noFill/>
          <a:ln w="9525">
            <a:noFill/>
            <a:miter lim="800000"/>
            <a:headEnd/>
            <a:tailEnd/>
          </a:ln>
        </p:spPr>
      </p:pic>
      <p:pic>
        <p:nvPicPr>
          <p:cNvPr id="36868" name="Picture 5"/>
          <p:cNvPicPr>
            <a:picLocks noChangeAspect="1" noChangeArrowheads="1"/>
          </p:cNvPicPr>
          <p:nvPr/>
        </p:nvPicPr>
        <p:blipFill>
          <a:blip r:embed="rId4"/>
          <a:srcRect/>
          <a:stretch>
            <a:fillRect/>
          </a:stretch>
        </p:blipFill>
        <p:spPr bwMode="auto">
          <a:xfrm>
            <a:off x="5929313" y="3357563"/>
            <a:ext cx="2822575" cy="22494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214313"/>
            <a:ext cx="8229600" cy="6359525"/>
          </a:xfrm>
        </p:spPr>
        <p:txBody>
          <a:bodyPr/>
          <a:lstStyle/>
          <a:p>
            <a:endParaRPr lang="en-US" sz="1500" b="1" i="1" u="sng" smtClean="0"/>
          </a:p>
          <a:p>
            <a:r>
              <a:rPr lang="en-US" sz="1500" b="1" i="1" u="sng" smtClean="0"/>
              <a:t>Example 4</a:t>
            </a:r>
            <a:endParaRPr lang="en-US" sz="1500" smtClean="0"/>
          </a:p>
          <a:p>
            <a:pPr>
              <a:buFont typeface="Georgia" pitchFamily="18" charset="0"/>
              <a:buNone/>
            </a:pPr>
            <a:r>
              <a:rPr lang="en-US" sz="1500" smtClean="0"/>
              <a:t>A differential manometer is connected to two pipes </a:t>
            </a:r>
          </a:p>
          <a:p>
            <a:pPr>
              <a:buFont typeface="Georgia" pitchFamily="18" charset="0"/>
              <a:buNone/>
            </a:pPr>
            <a:r>
              <a:rPr lang="en-US" sz="1500" smtClean="0"/>
              <a:t>as shown in Figure. The pipe A is containing carbon </a:t>
            </a:r>
          </a:p>
          <a:p>
            <a:pPr>
              <a:buFont typeface="Georgia" pitchFamily="18" charset="0"/>
              <a:buNone/>
            </a:pPr>
            <a:r>
              <a:rPr lang="en-US" sz="1500" smtClean="0"/>
              <a:t>tetrachloride sp.gr. = 1.594 and the pipe B is contain an </a:t>
            </a:r>
          </a:p>
          <a:p>
            <a:pPr>
              <a:buFont typeface="Georgia" pitchFamily="18" charset="0"/>
              <a:buNone/>
            </a:pPr>
            <a:r>
              <a:rPr lang="en-US" sz="1500" smtClean="0"/>
              <a:t>oil of sp.gr. = 0.8. Find the difference of mercury level if </a:t>
            </a:r>
          </a:p>
          <a:p>
            <a:pPr>
              <a:buFont typeface="Georgia" pitchFamily="18" charset="0"/>
              <a:buNone/>
            </a:pPr>
            <a:r>
              <a:rPr lang="en-US" sz="1500" smtClean="0"/>
              <a:t>the pressure difference in the two pipes be 0.8 kg/cm2. </a:t>
            </a:r>
          </a:p>
          <a:p>
            <a:endParaRPr lang="en-US" sz="1500" smtClean="0"/>
          </a:p>
          <a:p>
            <a:endParaRPr lang="en-US" sz="1500" smtClean="0"/>
          </a:p>
          <a:p>
            <a:r>
              <a:rPr lang="en-US" sz="1500" b="1" i="1" u="sng" smtClean="0"/>
              <a:t>Example 5</a:t>
            </a:r>
            <a:endParaRPr lang="en-US" sz="1500" smtClean="0"/>
          </a:p>
          <a:p>
            <a:pPr>
              <a:buFont typeface="Georgia" pitchFamily="18" charset="0"/>
              <a:buNone/>
            </a:pPr>
            <a:r>
              <a:rPr lang="en-US" sz="1600" smtClean="0"/>
              <a:t>Water flows downward in a pipe at 45°, as shown in Fig.. The pressure drop </a:t>
            </a:r>
            <a:r>
              <a:rPr lang="en-US" sz="1600" i="1" smtClean="0"/>
              <a:t>p</a:t>
            </a:r>
            <a:r>
              <a:rPr lang="en-US" sz="1600" smtClean="0"/>
              <a:t>1 _ </a:t>
            </a:r>
            <a:r>
              <a:rPr lang="en-US" sz="1600" i="1" smtClean="0"/>
              <a:t>p</a:t>
            </a:r>
            <a:r>
              <a:rPr lang="en-US" sz="1600" smtClean="0"/>
              <a:t>2 is partly due to gravity and partly due to friction. The mercury manometer reads a 6-in height difference. What is the total pressure drop </a:t>
            </a:r>
            <a:r>
              <a:rPr lang="en-US" sz="1600" i="1" smtClean="0"/>
              <a:t>p</a:t>
            </a:r>
            <a:r>
              <a:rPr lang="en-US" sz="1600" smtClean="0"/>
              <a:t>1 - </a:t>
            </a:r>
            <a:r>
              <a:rPr lang="en-US" sz="1600" i="1" smtClean="0"/>
              <a:t>p</a:t>
            </a:r>
            <a:r>
              <a:rPr lang="en-US" sz="1600" smtClean="0"/>
              <a:t>2 in lbf/in2? </a:t>
            </a:r>
            <a:endParaRPr lang="en-US" sz="1500" smtClean="0"/>
          </a:p>
          <a:p>
            <a:endParaRPr lang="en-US" sz="1500" smtClean="0"/>
          </a:p>
          <a:p>
            <a:endParaRPr lang="en-US" sz="1500" smtClean="0"/>
          </a:p>
          <a:p>
            <a:endParaRPr lang="en-US" sz="1500" smtClean="0"/>
          </a:p>
          <a:p>
            <a:endParaRPr lang="en-US" sz="1500" smtClean="0"/>
          </a:p>
          <a:p>
            <a:pPr>
              <a:buFont typeface="Georgia" pitchFamily="18" charset="0"/>
              <a:buNone/>
            </a:pPr>
            <a:endParaRPr lang="en-US" smtClean="0"/>
          </a:p>
          <a:p>
            <a:endParaRPr lang="en-US" smtClean="0"/>
          </a:p>
        </p:txBody>
      </p:sp>
      <p:pic>
        <p:nvPicPr>
          <p:cNvPr id="37890" name="Picture 3"/>
          <p:cNvPicPr>
            <a:picLocks noChangeAspect="1" noChangeArrowheads="1"/>
          </p:cNvPicPr>
          <p:nvPr/>
        </p:nvPicPr>
        <p:blipFill>
          <a:blip r:embed="rId2"/>
          <a:srcRect/>
          <a:stretch>
            <a:fillRect/>
          </a:stretch>
        </p:blipFill>
        <p:spPr bwMode="auto">
          <a:xfrm>
            <a:off x="5786438" y="857250"/>
            <a:ext cx="2587625" cy="1857375"/>
          </a:xfrm>
          <a:prstGeom prst="rect">
            <a:avLst/>
          </a:prstGeom>
          <a:noFill/>
          <a:ln w="9525">
            <a:noFill/>
            <a:miter lim="800000"/>
            <a:headEnd/>
            <a:tailEnd/>
          </a:ln>
        </p:spPr>
      </p:pic>
      <p:pic>
        <p:nvPicPr>
          <p:cNvPr id="37891" name="Picture 7"/>
          <p:cNvPicPr>
            <a:picLocks noChangeAspect="1" noChangeArrowheads="1"/>
          </p:cNvPicPr>
          <p:nvPr/>
        </p:nvPicPr>
        <p:blipFill>
          <a:blip r:embed="rId3"/>
          <a:srcRect/>
          <a:stretch>
            <a:fillRect/>
          </a:stretch>
        </p:blipFill>
        <p:spPr bwMode="auto">
          <a:xfrm>
            <a:off x="7000875" y="4214813"/>
            <a:ext cx="1400175" cy="1752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57200" y="571500"/>
            <a:ext cx="8229600" cy="6002338"/>
          </a:xfrm>
        </p:spPr>
        <p:txBody>
          <a:bodyPr/>
          <a:lstStyle/>
          <a:p>
            <a:endParaRPr lang="en-US" sz="1400" b="1" i="1" u="sng" smtClean="0"/>
          </a:p>
          <a:p>
            <a:endParaRPr lang="en-US" sz="1400" b="1" i="1" u="sng" smtClean="0"/>
          </a:p>
          <a:p>
            <a:endParaRPr lang="en-US" sz="1400" b="1" i="1" u="sng" smtClean="0"/>
          </a:p>
          <a:p>
            <a:r>
              <a:rPr lang="en-US" sz="1400" b="1" i="1" u="sng" smtClean="0"/>
              <a:t>Example 6</a:t>
            </a:r>
            <a:endParaRPr lang="en-US" sz="1400" smtClean="0"/>
          </a:p>
          <a:p>
            <a:r>
              <a:rPr lang="en-US" sz="1400" smtClean="0"/>
              <a:t>A closed vessel is divided into two compartments. These compartments contain oil and water as shown in Figure. Determine the value of (h). </a:t>
            </a:r>
          </a:p>
          <a:p>
            <a:pPr>
              <a:buFont typeface="Georgia" pitchFamily="18" charset="0"/>
              <a:buNone/>
            </a:pPr>
            <a:r>
              <a:rPr lang="en-US" sz="1400" smtClean="0"/>
              <a:t> </a:t>
            </a:r>
          </a:p>
          <a:p>
            <a:endParaRPr lang="en-US" sz="1400" b="1" i="1" u="sng" smtClean="0"/>
          </a:p>
          <a:p>
            <a:endParaRPr lang="en-US" sz="1400" b="1" i="1" u="sng" smtClean="0"/>
          </a:p>
          <a:p>
            <a:endParaRPr lang="en-US" sz="1400" b="1" i="1" u="sng" smtClean="0"/>
          </a:p>
          <a:p>
            <a:endParaRPr lang="en-US" sz="1400" b="1" i="1" u="sng" smtClean="0"/>
          </a:p>
          <a:p>
            <a:endParaRPr lang="en-US" sz="1400" b="1" i="1" u="sng" smtClean="0"/>
          </a:p>
          <a:p>
            <a:r>
              <a:rPr lang="en-US" sz="1400" b="1" i="1" u="sng" smtClean="0"/>
              <a:t>Example 7</a:t>
            </a:r>
            <a:endParaRPr lang="en-US" sz="1400" smtClean="0"/>
          </a:p>
          <a:p>
            <a:pPr>
              <a:buFont typeface="Georgia" pitchFamily="18" charset="0"/>
              <a:buNone/>
            </a:pPr>
            <a:r>
              <a:rPr lang="en-US" sz="1400" smtClean="0"/>
              <a:t>In the following both the tank and the tube are open to the</a:t>
            </a:r>
          </a:p>
          <a:p>
            <a:pPr>
              <a:buFont typeface="Georgia" pitchFamily="18" charset="0"/>
              <a:buNone/>
            </a:pPr>
            <a:r>
              <a:rPr lang="en-US" sz="1400" smtClean="0"/>
              <a:t>atmosphere. If </a:t>
            </a:r>
            <a:r>
              <a:rPr lang="en-US" sz="1400" i="1" smtClean="0"/>
              <a:t>L </a:t>
            </a:r>
            <a:r>
              <a:rPr lang="en-US" sz="1400" smtClean="0"/>
              <a:t>= 2.13 m, what is the angle of tilt θ of</a:t>
            </a:r>
          </a:p>
          <a:p>
            <a:pPr>
              <a:buFont typeface="Georgia" pitchFamily="18" charset="0"/>
              <a:buNone/>
            </a:pPr>
            <a:r>
              <a:rPr lang="en-US" sz="1400" smtClean="0"/>
              <a:t>the tube?</a:t>
            </a:r>
          </a:p>
          <a:p>
            <a:endParaRPr lang="en-US" sz="1400" smtClean="0"/>
          </a:p>
          <a:p>
            <a:endParaRPr lang="en-US" sz="1400" smtClean="0"/>
          </a:p>
          <a:p>
            <a:endParaRPr lang="en-US" sz="1400" smtClean="0"/>
          </a:p>
          <a:p>
            <a:endParaRPr lang="en-US" sz="1400" smtClean="0"/>
          </a:p>
          <a:p>
            <a:endParaRPr lang="en-US" sz="1400" smtClean="0"/>
          </a:p>
          <a:p>
            <a:endParaRPr lang="en-US" sz="1400" smtClean="0"/>
          </a:p>
        </p:txBody>
      </p:sp>
      <p:pic>
        <p:nvPicPr>
          <p:cNvPr id="38914" name="Picture 11"/>
          <p:cNvPicPr>
            <a:picLocks noChangeAspect="1" noChangeArrowheads="1"/>
          </p:cNvPicPr>
          <p:nvPr/>
        </p:nvPicPr>
        <p:blipFill>
          <a:blip r:embed="rId2"/>
          <a:srcRect/>
          <a:stretch>
            <a:fillRect/>
          </a:stretch>
        </p:blipFill>
        <p:spPr bwMode="auto">
          <a:xfrm>
            <a:off x="5000625" y="4572000"/>
            <a:ext cx="3714750" cy="1928813"/>
          </a:xfrm>
          <a:prstGeom prst="rect">
            <a:avLst/>
          </a:prstGeom>
          <a:noFill/>
          <a:ln w="9525">
            <a:noFill/>
            <a:miter lim="800000"/>
            <a:headEnd/>
            <a:tailEnd/>
          </a:ln>
        </p:spPr>
      </p:pic>
      <p:pic>
        <p:nvPicPr>
          <p:cNvPr id="38915" name="Picture 5"/>
          <p:cNvPicPr>
            <a:picLocks noChangeAspect="1" noChangeArrowheads="1"/>
          </p:cNvPicPr>
          <p:nvPr/>
        </p:nvPicPr>
        <p:blipFill>
          <a:blip r:embed="rId3"/>
          <a:srcRect/>
          <a:stretch>
            <a:fillRect/>
          </a:stretch>
        </p:blipFill>
        <p:spPr bwMode="auto">
          <a:xfrm>
            <a:off x="6072188" y="2071688"/>
            <a:ext cx="2505075" cy="2124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Static Fluid </a:t>
            </a:r>
            <a:r>
              <a:rPr lang="en-US" dirty="0" smtClean="0"/>
              <a:t/>
            </a:r>
            <a:br>
              <a:rPr lang="en-US" dirty="0" smtClean="0"/>
            </a:br>
            <a:endParaRPr lang="en-US" dirty="0"/>
          </a:p>
        </p:txBody>
      </p:sp>
      <p:sp>
        <p:nvSpPr>
          <p:cNvPr id="15362" name="Content Placeholder 2"/>
          <p:cNvSpPr>
            <a:spLocks noGrp="1"/>
          </p:cNvSpPr>
          <p:nvPr>
            <p:ph idx="1"/>
          </p:nvPr>
        </p:nvSpPr>
        <p:spPr/>
        <p:txBody>
          <a:bodyPr/>
          <a:lstStyle/>
          <a:p>
            <a:r>
              <a:rPr lang="en-US" b="1" smtClean="0"/>
              <a:t>Fluid static </a:t>
            </a:r>
            <a:r>
              <a:rPr lang="en-US" smtClean="0"/>
              <a:t>is a branch of fluid mechanics that deals with fluid at rest with respect to the surface bound them, i.e</a:t>
            </a:r>
          </a:p>
          <a:p>
            <a:r>
              <a:rPr lang="en-US" b="1" smtClean="0"/>
              <a:t>no</a:t>
            </a:r>
            <a:r>
              <a:rPr lang="en-US" smtClean="0"/>
              <a:t> motion</a:t>
            </a:r>
            <a:r>
              <a:rPr lang="en-US" b="1" smtClean="0"/>
              <a:t> </a:t>
            </a:r>
            <a:r>
              <a:rPr lang="en-US" smtClean="0"/>
              <a:t>of a fluid layer relative to an adjacent layer</a:t>
            </a:r>
          </a:p>
          <a:p>
            <a:r>
              <a:rPr lang="en-US" b="1" smtClean="0"/>
              <a:t>no</a:t>
            </a:r>
            <a:r>
              <a:rPr lang="en-US" smtClean="0"/>
              <a:t> shear stresses in the fluid</a:t>
            </a:r>
          </a:p>
          <a:p>
            <a:r>
              <a:rPr lang="en-US" smtClean="0"/>
              <a:t>When the fluid velocity is zero then the pressure variation is due only to the weight of the fluid and that denoted as the </a:t>
            </a:r>
            <a:r>
              <a:rPr lang="en-US" i="1" smtClean="0"/>
              <a:t>hydrostatic condition.</a:t>
            </a:r>
            <a:endParaRPr lang="en-US" smtClean="0"/>
          </a:p>
          <a:p>
            <a:endParaRPr lang="en-US" smtClean="0"/>
          </a:p>
          <a:p>
            <a:endParaRPr lang="en-US" smtClean="0"/>
          </a:p>
          <a:p>
            <a:endParaRPr lang="en-US" smtClean="0"/>
          </a:p>
          <a:p>
            <a:pPr>
              <a:buFont typeface="Georgia" pitchFamily="18" charset="0"/>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b="1" smtClean="0"/>
              <a:t>Pressure and Pressure Gradient</a:t>
            </a:r>
            <a:endParaRPr lang="en-US" smtClean="0"/>
          </a:p>
        </p:txBody>
      </p:sp>
      <p:sp>
        <p:nvSpPr>
          <p:cNvPr id="16386" name="Content Placeholder 2"/>
          <p:cNvSpPr>
            <a:spLocks noGrp="1"/>
          </p:cNvSpPr>
          <p:nvPr>
            <p:ph idx="1"/>
          </p:nvPr>
        </p:nvSpPr>
        <p:spPr/>
        <p:txBody>
          <a:bodyPr/>
          <a:lstStyle/>
          <a:p>
            <a:pPr>
              <a:buFont typeface="Georgia" pitchFamily="18" charset="0"/>
              <a:buNone/>
            </a:pPr>
            <a:r>
              <a:rPr lang="en-US" sz="2400" b="1" smtClean="0"/>
              <a:t>Pressure Force</a:t>
            </a:r>
          </a:p>
          <a:p>
            <a:r>
              <a:rPr lang="en-US" sz="2000" smtClean="0"/>
              <a:t>At a point a fluid at rest has the same pressure in all direction, since there can be no shear shaped particle forces so, the only forces are the normal surface forces and gravity</a:t>
            </a:r>
          </a:p>
          <a:p>
            <a:endParaRPr lang="en-US" smtClean="0"/>
          </a:p>
        </p:txBody>
      </p:sp>
      <p:pic>
        <p:nvPicPr>
          <p:cNvPr id="16387" name="Picture 3"/>
          <p:cNvPicPr>
            <a:picLocks noChangeAspect="1" noChangeArrowheads="1"/>
          </p:cNvPicPr>
          <p:nvPr/>
        </p:nvPicPr>
        <p:blipFill>
          <a:blip r:embed="rId2"/>
          <a:srcRect/>
          <a:stretch>
            <a:fillRect/>
          </a:stretch>
        </p:blipFill>
        <p:spPr bwMode="auto">
          <a:xfrm>
            <a:off x="2143125" y="3286125"/>
            <a:ext cx="5500688" cy="3295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500063"/>
            <a:ext cx="8472487" cy="6073775"/>
          </a:xfrm>
        </p:spPr>
        <p:txBody>
          <a:bodyPr>
            <a:normAutofit fontScale="62500" lnSpcReduction="20000"/>
          </a:bodyPr>
          <a:lstStyle/>
          <a:p>
            <a:pPr marL="365760" indent="-256032" fontAlgn="auto">
              <a:spcAft>
                <a:spcPts val="0"/>
              </a:spcAft>
              <a:buClr>
                <a:schemeClr val="accent3"/>
              </a:buClr>
              <a:buFont typeface="Georgia"/>
              <a:buChar char="•"/>
              <a:defRPr/>
            </a:pPr>
            <a:r>
              <a:rPr lang="en-US" dirty="0" err="1" smtClean="0"/>
              <a:t>ΣF</a:t>
            </a:r>
            <a:r>
              <a:rPr lang="en-US" baseline="-25000" dirty="0" err="1" smtClean="0"/>
              <a:t>x</a:t>
            </a:r>
            <a:r>
              <a:rPr lang="en-US" dirty="0" smtClean="0"/>
              <a:t> =0 =</a:t>
            </a:r>
            <a:r>
              <a:rPr lang="en-US" dirty="0" err="1" smtClean="0"/>
              <a:t>p</a:t>
            </a:r>
            <a:r>
              <a:rPr lang="en-US" baseline="-25000" dirty="0" err="1" smtClean="0"/>
              <a:t>x</a:t>
            </a:r>
            <a:r>
              <a:rPr lang="en-US" dirty="0" err="1" smtClean="0"/>
              <a:t>b∆z</a:t>
            </a:r>
            <a:r>
              <a:rPr lang="en-US" dirty="0" smtClean="0"/>
              <a:t>  - </a:t>
            </a:r>
            <a:r>
              <a:rPr lang="en-US" dirty="0" err="1" smtClean="0"/>
              <a:t>p</a:t>
            </a:r>
            <a:r>
              <a:rPr lang="en-US" baseline="-25000" dirty="0" err="1" smtClean="0"/>
              <a:t>n</a:t>
            </a:r>
            <a:r>
              <a:rPr lang="en-US" dirty="0" err="1" smtClean="0"/>
              <a:t>b∆s</a:t>
            </a:r>
            <a:r>
              <a:rPr lang="en-US" dirty="0" smtClean="0"/>
              <a:t> </a:t>
            </a:r>
            <a:r>
              <a:rPr lang="en-US" dirty="0" err="1" smtClean="0"/>
              <a:t>sinθ</a:t>
            </a:r>
            <a:endParaRPr lang="en-US" dirty="0" smtClean="0"/>
          </a:p>
          <a:p>
            <a:pPr marL="365760" indent="-256032" fontAlgn="auto">
              <a:spcAft>
                <a:spcPts val="0"/>
              </a:spcAft>
              <a:buClr>
                <a:schemeClr val="accent3"/>
              </a:buClr>
              <a:buFont typeface="Georgia"/>
              <a:buChar char="•"/>
              <a:defRPr/>
            </a:pPr>
            <a:r>
              <a:rPr lang="en-US" dirty="0" err="1" smtClean="0"/>
              <a:t>ΣF</a:t>
            </a:r>
            <a:r>
              <a:rPr lang="en-US" baseline="-25000" dirty="0" err="1" smtClean="0"/>
              <a:t>z</a:t>
            </a:r>
            <a:r>
              <a:rPr lang="en-US" dirty="0" smtClean="0"/>
              <a:t> = 0 = </a:t>
            </a:r>
            <a:r>
              <a:rPr lang="en-US" dirty="0" err="1" smtClean="0"/>
              <a:t>p</a:t>
            </a:r>
            <a:r>
              <a:rPr lang="en-US" baseline="-25000" dirty="0" err="1" smtClean="0"/>
              <a:t>z</a:t>
            </a:r>
            <a:r>
              <a:rPr lang="en-US" dirty="0" err="1" smtClean="0"/>
              <a:t>b∆x</a:t>
            </a:r>
            <a:r>
              <a:rPr lang="en-US" dirty="0" smtClean="0"/>
              <a:t> - </a:t>
            </a:r>
            <a:r>
              <a:rPr lang="en-US" dirty="0" err="1" smtClean="0"/>
              <a:t>p</a:t>
            </a:r>
            <a:r>
              <a:rPr lang="en-US" baseline="-25000" dirty="0" err="1" smtClean="0"/>
              <a:t>n</a:t>
            </a:r>
            <a:r>
              <a:rPr lang="en-US" dirty="0" err="1" smtClean="0"/>
              <a:t>b∆s</a:t>
            </a:r>
            <a:r>
              <a:rPr lang="en-US" dirty="0" smtClean="0"/>
              <a:t> </a:t>
            </a:r>
            <a:r>
              <a:rPr lang="en-US" dirty="0" err="1" smtClean="0"/>
              <a:t>cosθ</a:t>
            </a:r>
            <a:r>
              <a:rPr lang="en-US" dirty="0" smtClean="0"/>
              <a:t> –(1/2) </a:t>
            </a:r>
            <a:r>
              <a:rPr lang="en-US" dirty="0" err="1" smtClean="0"/>
              <a:t>ρgb∆x∆z</a:t>
            </a:r>
            <a:r>
              <a:rPr lang="en-US" dirty="0" smtClean="0"/>
              <a:t> </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r>
              <a:rPr lang="en-US" dirty="0" smtClean="0"/>
              <a:t>But the geometry of the wedge is such that</a:t>
            </a:r>
          </a:p>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Char char="•"/>
              <a:defRPr/>
            </a:pPr>
            <a:r>
              <a:rPr lang="en-US" dirty="0" smtClean="0"/>
              <a:t>∆s </a:t>
            </a:r>
            <a:r>
              <a:rPr lang="en-US" dirty="0" err="1" smtClean="0"/>
              <a:t>sinθ</a:t>
            </a:r>
            <a:r>
              <a:rPr lang="en-US" dirty="0" smtClean="0"/>
              <a:t> = ∆z        and    ∆s </a:t>
            </a:r>
            <a:r>
              <a:rPr lang="en-US" dirty="0" err="1" smtClean="0"/>
              <a:t>cosθ</a:t>
            </a:r>
            <a:r>
              <a:rPr lang="en-US" dirty="0" smtClean="0"/>
              <a:t> = ∆x</a:t>
            </a:r>
          </a:p>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Char char="•"/>
              <a:defRPr/>
            </a:pPr>
            <a:r>
              <a:rPr lang="en-US" dirty="0" smtClean="0"/>
              <a:t>Substitution into Eq. (3.1) and rearrangement give</a:t>
            </a:r>
          </a:p>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Char char="•"/>
              <a:defRPr/>
            </a:pPr>
            <a:r>
              <a:rPr lang="en-US" dirty="0" err="1" smtClean="0"/>
              <a:t>p</a:t>
            </a:r>
            <a:r>
              <a:rPr lang="en-US" baseline="-25000" dirty="0" err="1" smtClean="0"/>
              <a:t>x</a:t>
            </a:r>
            <a:r>
              <a:rPr lang="en-US" dirty="0" smtClean="0"/>
              <a:t> = </a:t>
            </a:r>
            <a:r>
              <a:rPr lang="en-US" dirty="0" err="1" smtClean="0"/>
              <a:t>p</a:t>
            </a:r>
            <a:r>
              <a:rPr lang="en-US" baseline="-25000" dirty="0" err="1" smtClean="0"/>
              <a:t>n</a:t>
            </a:r>
            <a:r>
              <a:rPr lang="en-US" dirty="0" smtClean="0"/>
              <a:t>                             </a:t>
            </a:r>
            <a:r>
              <a:rPr lang="en-US" dirty="0" err="1" smtClean="0"/>
              <a:t>p</a:t>
            </a:r>
            <a:r>
              <a:rPr lang="en-US" baseline="-25000" dirty="0" err="1" smtClean="0"/>
              <a:t>z</a:t>
            </a:r>
            <a:r>
              <a:rPr lang="en-US" dirty="0" smtClean="0"/>
              <a:t> = </a:t>
            </a:r>
            <a:r>
              <a:rPr lang="en-US" dirty="0" err="1" smtClean="0"/>
              <a:t>p</a:t>
            </a:r>
            <a:r>
              <a:rPr lang="en-US" baseline="-25000" dirty="0" err="1" smtClean="0"/>
              <a:t>n</a:t>
            </a:r>
            <a:r>
              <a:rPr lang="en-US" dirty="0" smtClean="0"/>
              <a:t> + (1/2)</a:t>
            </a:r>
            <a:r>
              <a:rPr lang="en-US" dirty="0" err="1" smtClean="0"/>
              <a:t>ρg∆z</a:t>
            </a:r>
            <a:endParaRPr lang="en-US" dirty="0" smtClean="0"/>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None/>
              <a:defRPr/>
            </a:pPr>
            <a:r>
              <a:rPr lang="en-US" b="1" i="1" u="sng" dirty="0" smtClean="0"/>
              <a:t>Hence: </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r>
              <a:rPr lang="en-US" dirty="0" smtClean="0"/>
              <a:t>(1) There is no pressure change in the horizontal direction</a:t>
            </a:r>
          </a:p>
          <a:p>
            <a:pPr marL="365760" indent="-256032" fontAlgn="auto">
              <a:spcAft>
                <a:spcPts val="0"/>
              </a:spcAft>
              <a:buClr>
                <a:schemeClr val="accent3"/>
              </a:buClr>
              <a:buFont typeface="Georgia"/>
              <a:buChar char="•"/>
              <a:defRPr/>
            </a:pPr>
            <a:r>
              <a:rPr lang="en-US" dirty="0" smtClean="0"/>
              <a:t>(2) there is a vertical change in pressure proportional to the density, gravity, and depth change</a:t>
            </a:r>
          </a:p>
          <a:p>
            <a:pPr marL="365760" indent="-256032" fontAlgn="auto">
              <a:spcAft>
                <a:spcPts val="0"/>
              </a:spcAft>
              <a:buClr>
                <a:schemeClr val="accent3"/>
              </a:buClr>
              <a:buFont typeface="Georgia"/>
              <a:buNone/>
              <a:defRPr/>
            </a:pPr>
            <a:endParaRPr lang="en-US" dirty="0" smtClean="0"/>
          </a:p>
          <a:p>
            <a:pPr marL="365760" indent="-256032" fontAlgn="auto">
              <a:spcAft>
                <a:spcPts val="0"/>
              </a:spcAft>
              <a:buClr>
                <a:schemeClr val="accent3"/>
              </a:buClr>
              <a:buFont typeface="Georgia"/>
              <a:buChar char="•"/>
              <a:defRPr/>
            </a:pPr>
            <a:r>
              <a:rPr lang="en-US" dirty="0" smtClean="0"/>
              <a:t>the limit as the fluid wedge shrinks to a “point,’’ </a:t>
            </a:r>
            <a:r>
              <a:rPr lang="en-US" dirty="0" err="1" smtClean="0"/>
              <a:t>δ</a:t>
            </a:r>
            <a:r>
              <a:rPr lang="en-US" i="1" dirty="0" err="1" smtClean="0"/>
              <a:t>z</a:t>
            </a:r>
            <a:r>
              <a:rPr lang="en-US" i="1" dirty="0" smtClean="0"/>
              <a:t> </a:t>
            </a:r>
            <a:r>
              <a:rPr lang="en-US" dirty="0" smtClean="0"/>
              <a:t>→0 and above equations become</a:t>
            </a:r>
          </a:p>
          <a:p>
            <a:pPr marL="365760" indent="-256032" fontAlgn="auto">
              <a:spcAft>
                <a:spcPts val="0"/>
              </a:spcAft>
              <a:buClr>
                <a:schemeClr val="accent3"/>
              </a:buClr>
              <a:buFont typeface="Georgia"/>
              <a:buChar char="•"/>
              <a:defRPr/>
            </a:pPr>
            <a:r>
              <a:rPr lang="en-US" dirty="0" err="1" smtClean="0"/>
              <a:t>p</a:t>
            </a:r>
            <a:r>
              <a:rPr lang="en-US" baseline="-25000" dirty="0" err="1" smtClean="0"/>
              <a:t>x</a:t>
            </a:r>
            <a:r>
              <a:rPr lang="en-US" dirty="0" smtClean="0"/>
              <a:t> = </a:t>
            </a:r>
            <a:r>
              <a:rPr lang="en-US" dirty="0" err="1" smtClean="0"/>
              <a:t>p</a:t>
            </a:r>
            <a:r>
              <a:rPr lang="en-US" baseline="-25000" dirty="0" err="1" smtClean="0"/>
              <a:t>n</a:t>
            </a:r>
            <a:r>
              <a:rPr lang="en-US" dirty="0" smtClean="0"/>
              <a:t> = </a:t>
            </a:r>
            <a:r>
              <a:rPr lang="en-US" dirty="0" err="1" smtClean="0"/>
              <a:t>p</a:t>
            </a:r>
            <a:r>
              <a:rPr lang="en-US" baseline="-25000" dirty="0" err="1" smtClean="0"/>
              <a:t>z</a:t>
            </a:r>
            <a:r>
              <a:rPr lang="en-US" dirty="0" smtClean="0"/>
              <a:t> =p </a:t>
            </a:r>
          </a:p>
          <a:p>
            <a:pPr marL="365760" indent="-256032" fontAlgn="auto">
              <a:spcAft>
                <a:spcPts val="0"/>
              </a:spcAft>
              <a:buClr>
                <a:schemeClr val="accent3"/>
              </a:buClr>
              <a:buFont typeface="Georgia"/>
              <a:buChar char="•"/>
              <a:defRPr/>
            </a:pPr>
            <a:endParaRPr lang="en-US" dirty="0" smtClean="0"/>
          </a:p>
          <a:p>
            <a:pPr marL="365760" indent="-256032" fontAlgn="auto">
              <a:spcAft>
                <a:spcPts val="0"/>
              </a:spcAft>
              <a:buClr>
                <a:schemeClr val="accent3"/>
              </a:buClr>
              <a:buFont typeface="Georgia"/>
              <a:buChar char="•"/>
              <a:defRPr/>
            </a:pPr>
            <a:r>
              <a:rPr lang="en-US" dirty="0" smtClean="0"/>
              <a:t> </a:t>
            </a:r>
          </a:p>
          <a:p>
            <a:pPr marL="365760" indent="-256032" fontAlgn="auto">
              <a:spcAft>
                <a:spcPts val="0"/>
              </a:spcAft>
              <a:buClr>
                <a:schemeClr val="accent3"/>
              </a:buClr>
              <a:buFont typeface="Georgia"/>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5286375" y="1785938"/>
            <a:ext cx="3857625" cy="2443162"/>
          </a:xfrm>
          <a:prstGeom prst="rect">
            <a:avLst/>
          </a:prstGeom>
          <a:noFill/>
          <a:ln w="9525">
            <a:noFill/>
            <a:miter lim="800000"/>
            <a:headEnd/>
            <a:tailEnd/>
          </a:ln>
        </p:spPr>
      </p:pic>
      <p:sp>
        <p:nvSpPr>
          <p:cNvPr id="18434" name="Content Placeholder 2"/>
          <p:cNvSpPr>
            <a:spLocks noGrp="1"/>
          </p:cNvSpPr>
          <p:nvPr>
            <p:ph idx="1"/>
          </p:nvPr>
        </p:nvSpPr>
        <p:spPr>
          <a:xfrm>
            <a:off x="214313" y="1214438"/>
            <a:ext cx="8472487" cy="5359400"/>
          </a:xfrm>
        </p:spPr>
        <p:txBody>
          <a:bodyPr/>
          <a:lstStyle/>
          <a:p>
            <a:r>
              <a:rPr lang="en-US" sz="2200" b="1" i="1" u="sng" smtClean="0"/>
              <a:t>Pressure Gradient </a:t>
            </a:r>
          </a:p>
          <a:p>
            <a:r>
              <a:rPr lang="en-US" sz="2200" smtClean="0"/>
              <a:t>The net force in the </a:t>
            </a:r>
            <a:r>
              <a:rPr lang="en-US" sz="2200" i="1" smtClean="0"/>
              <a:t>x direction on the element</a:t>
            </a:r>
          </a:p>
          <a:p>
            <a:endParaRPr lang="en-US" i="1" smtClean="0"/>
          </a:p>
          <a:p>
            <a:endParaRPr lang="en-US" i="1" smtClean="0"/>
          </a:p>
          <a:p>
            <a:endParaRPr lang="en-US" i="1" smtClean="0"/>
          </a:p>
          <a:p>
            <a:r>
              <a:rPr lang="en-US" sz="2000" smtClean="0"/>
              <a:t>i.e</a:t>
            </a:r>
          </a:p>
          <a:p>
            <a:endParaRPr lang="en-US" i="1" smtClean="0"/>
          </a:p>
          <a:p>
            <a:r>
              <a:rPr lang="en-US" sz="2000" smtClean="0"/>
              <a:t>Thus it is not the pressure but the pressure </a:t>
            </a:r>
            <a:r>
              <a:rPr lang="en-US" sz="2000" i="1" smtClean="0"/>
              <a:t>gradient causing a net force which must be </a:t>
            </a:r>
            <a:r>
              <a:rPr lang="en-US" sz="2000" smtClean="0"/>
              <a:t>balanced by gravity or acceleration or some other effect in the fluid.</a:t>
            </a:r>
            <a:r>
              <a:rPr lang="en-US" sz="2000" i="1" smtClean="0"/>
              <a:t> </a:t>
            </a:r>
            <a:endParaRPr lang="ar-IQ" sz="2000" smtClean="0"/>
          </a:p>
        </p:txBody>
      </p:sp>
      <p:pic>
        <p:nvPicPr>
          <p:cNvPr id="18435" name="Picture 4"/>
          <p:cNvPicPr>
            <a:picLocks noChangeAspect="1" noChangeArrowheads="1"/>
          </p:cNvPicPr>
          <p:nvPr/>
        </p:nvPicPr>
        <p:blipFill>
          <a:blip r:embed="rId3"/>
          <a:srcRect/>
          <a:stretch>
            <a:fillRect/>
          </a:stretch>
        </p:blipFill>
        <p:spPr bwMode="auto">
          <a:xfrm>
            <a:off x="500063" y="2071688"/>
            <a:ext cx="4495800" cy="457200"/>
          </a:xfrm>
          <a:prstGeom prst="rect">
            <a:avLst/>
          </a:prstGeom>
          <a:noFill/>
          <a:ln w="9525">
            <a:noFill/>
            <a:miter lim="800000"/>
            <a:headEnd/>
            <a:tailEnd/>
          </a:ln>
        </p:spPr>
      </p:pic>
      <p:pic>
        <p:nvPicPr>
          <p:cNvPr id="18436" name="Picture 5"/>
          <p:cNvPicPr>
            <a:picLocks noChangeAspect="1" noChangeArrowheads="1"/>
          </p:cNvPicPr>
          <p:nvPr/>
        </p:nvPicPr>
        <p:blipFill>
          <a:blip r:embed="rId4"/>
          <a:srcRect/>
          <a:stretch>
            <a:fillRect/>
          </a:stretch>
        </p:blipFill>
        <p:spPr bwMode="auto">
          <a:xfrm>
            <a:off x="571500" y="2571750"/>
            <a:ext cx="3819525" cy="685800"/>
          </a:xfrm>
          <a:prstGeom prst="rect">
            <a:avLst/>
          </a:prstGeom>
          <a:noFill/>
          <a:ln w="9525">
            <a:noFill/>
            <a:miter lim="800000"/>
            <a:headEnd/>
            <a:tailEnd/>
          </a:ln>
        </p:spPr>
      </p:pic>
      <p:pic>
        <p:nvPicPr>
          <p:cNvPr id="18437" name="Picture 6"/>
          <p:cNvPicPr>
            <a:picLocks noChangeAspect="1" noChangeArrowheads="1"/>
          </p:cNvPicPr>
          <p:nvPr/>
        </p:nvPicPr>
        <p:blipFill>
          <a:blip r:embed="rId5"/>
          <a:srcRect/>
          <a:stretch>
            <a:fillRect/>
          </a:stretch>
        </p:blipFill>
        <p:spPr bwMode="auto">
          <a:xfrm>
            <a:off x="928688" y="3786188"/>
            <a:ext cx="1295400" cy="295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b="1" smtClean="0"/>
              <a:t>Pressure variation in static fluid</a:t>
            </a:r>
            <a:r>
              <a:rPr lang="en-US" sz="3200" smtClean="0"/>
              <a:t/>
            </a:r>
            <a:br>
              <a:rPr lang="en-US" sz="3200" smtClean="0"/>
            </a:br>
            <a:r>
              <a:rPr lang="en-US" sz="3200" smtClean="0"/>
              <a:t>1- </a:t>
            </a:r>
            <a:r>
              <a:rPr lang="en-US" sz="3200" b="1" smtClean="0"/>
              <a:t>Pressure variation in horizontal plane</a:t>
            </a:r>
            <a:endParaRPr lang="ar-IQ" sz="3200" smtClean="0"/>
          </a:p>
        </p:txBody>
      </p:sp>
      <p:pic>
        <p:nvPicPr>
          <p:cNvPr id="19458" name="Content Placeholder 3"/>
          <p:cNvPicPr>
            <a:picLocks noGrp="1"/>
          </p:cNvPicPr>
          <p:nvPr>
            <p:ph idx="1"/>
          </p:nvPr>
        </p:nvPicPr>
        <p:blipFill>
          <a:blip r:embed="rId2"/>
          <a:srcRect/>
          <a:stretch>
            <a:fillRect/>
          </a:stretch>
        </p:blipFill>
        <p:spPr>
          <a:xfrm>
            <a:off x="2000250" y="2357438"/>
            <a:ext cx="5184775" cy="2538412"/>
          </a:xfrm>
        </p:spPr>
      </p:pic>
      <p:pic>
        <p:nvPicPr>
          <p:cNvPr id="19459" name="Picture 4"/>
          <p:cNvPicPr>
            <a:picLocks noChangeAspect="1" noChangeArrowheads="1"/>
          </p:cNvPicPr>
          <p:nvPr/>
        </p:nvPicPr>
        <p:blipFill>
          <a:blip r:embed="rId3"/>
          <a:srcRect/>
          <a:stretch>
            <a:fillRect/>
          </a:stretch>
        </p:blipFill>
        <p:spPr bwMode="auto">
          <a:xfrm>
            <a:off x="3071813" y="5072063"/>
            <a:ext cx="3929062" cy="1095375"/>
          </a:xfrm>
          <a:prstGeom prst="rect">
            <a:avLst/>
          </a:prstGeom>
          <a:noFill/>
          <a:ln w="9525">
            <a:noFill/>
            <a:miter lim="800000"/>
            <a:headEnd/>
            <a:tailEnd/>
          </a:ln>
        </p:spPr>
      </p:pic>
      <p:sp>
        <p:nvSpPr>
          <p:cNvPr id="19460" name="Rectangle 1"/>
          <p:cNvSpPr>
            <a:spLocks noChangeArrowheads="1"/>
          </p:cNvSpPr>
          <p:nvPr/>
        </p:nvSpPr>
        <p:spPr bwMode="auto">
          <a:xfrm>
            <a:off x="579438" y="6215063"/>
            <a:ext cx="8564562" cy="338137"/>
          </a:xfrm>
          <a:prstGeom prst="rect">
            <a:avLst/>
          </a:prstGeom>
          <a:noFill/>
          <a:ln w="9525">
            <a:noFill/>
            <a:miter lim="800000"/>
            <a:headEnd/>
            <a:tailEnd/>
          </a:ln>
        </p:spPr>
        <p:txBody>
          <a:bodyPr wrap="none" anchor="ctr">
            <a:spAutoFit/>
          </a:bodyPr>
          <a:lstStyle/>
          <a:p>
            <a:pPr algn="justLow"/>
            <a:r>
              <a:rPr lang="en-US" sz="1600" i="1">
                <a:latin typeface="Times New Roman" pitchFamily="18" charset="0"/>
                <a:ea typeface="Calibri" pitchFamily="34" charset="0"/>
                <a:cs typeface="Times New Roman" pitchFamily="18" charset="0"/>
              </a:rPr>
              <a:t>two points  in the same horizontal plane in a contentious mass of fluid at rest have the same pressure.</a:t>
            </a:r>
            <a:r>
              <a:rPr lang="en-US" sz="1600" i="1">
                <a:ea typeface="Calibri" pitchFamily="34" charset="0"/>
                <a:cs typeface="Times New Roman" pitchFamily="18" charset="0"/>
              </a:rPr>
              <a:t> </a:t>
            </a:r>
            <a:endParaRPr lang="en-US" sz="1600">
              <a:ea typeface="Calibri"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b="1" smtClean="0"/>
              <a:t>2 Pressure variation with vertical elevation</a:t>
            </a:r>
            <a:endParaRPr lang="ar-IQ" sz="3200" smtClean="0"/>
          </a:p>
        </p:txBody>
      </p:sp>
      <p:pic>
        <p:nvPicPr>
          <p:cNvPr id="20482" name="Content Placeholder 3"/>
          <p:cNvPicPr>
            <a:picLocks noGrp="1"/>
          </p:cNvPicPr>
          <p:nvPr>
            <p:ph idx="1"/>
          </p:nvPr>
        </p:nvPicPr>
        <p:blipFill>
          <a:blip r:embed="rId2"/>
          <a:srcRect/>
          <a:stretch>
            <a:fillRect/>
          </a:stretch>
        </p:blipFill>
        <p:spPr>
          <a:xfrm>
            <a:off x="5000625" y="1857375"/>
            <a:ext cx="3786188" cy="4500563"/>
          </a:xfrm>
        </p:spPr>
      </p:pic>
      <p:sp>
        <p:nvSpPr>
          <p:cNvPr id="20483" name="Rectangle 4"/>
          <p:cNvSpPr>
            <a:spLocks noChangeArrowheads="1"/>
          </p:cNvSpPr>
          <p:nvPr/>
        </p:nvSpPr>
        <p:spPr bwMode="auto">
          <a:xfrm>
            <a:off x="857250" y="2714625"/>
            <a:ext cx="1862138" cy="369888"/>
          </a:xfrm>
          <a:prstGeom prst="rect">
            <a:avLst/>
          </a:prstGeom>
          <a:noFill/>
          <a:ln w="9525">
            <a:noFill/>
            <a:miter lim="800000"/>
            <a:headEnd/>
            <a:tailEnd/>
          </a:ln>
        </p:spPr>
        <p:txBody>
          <a:bodyPr wrap="none">
            <a:spAutoFit/>
          </a:bodyPr>
          <a:lstStyle/>
          <a:p>
            <a:r>
              <a:rPr lang="en-US">
                <a:latin typeface="Georgia" pitchFamily="18" charset="0"/>
              </a:rPr>
              <a:t>P1 = h1 ρ g + Po </a:t>
            </a:r>
            <a:endParaRPr lang="ar-IQ">
              <a:latin typeface="Georgia" pitchFamily="18" charset="0"/>
            </a:endParaRPr>
          </a:p>
        </p:txBody>
      </p:sp>
      <p:sp>
        <p:nvSpPr>
          <p:cNvPr id="20484" name="Rectangle 5"/>
          <p:cNvSpPr>
            <a:spLocks noChangeArrowheads="1"/>
          </p:cNvSpPr>
          <p:nvPr/>
        </p:nvSpPr>
        <p:spPr bwMode="auto">
          <a:xfrm>
            <a:off x="785813" y="3143250"/>
            <a:ext cx="1981200" cy="369888"/>
          </a:xfrm>
          <a:prstGeom prst="rect">
            <a:avLst/>
          </a:prstGeom>
          <a:noFill/>
          <a:ln w="9525">
            <a:noFill/>
            <a:miter lim="800000"/>
            <a:headEnd/>
            <a:tailEnd/>
          </a:ln>
        </p:spPr>
        <p:txBody>
          <a:bodyPr wrap="none">
            <a:spAutoFit/>
          </a:bodyPr>
          <a:lstStyle/>
          <a:p>
            <a:r>
              <a:rPr lang="en-US">
                <a:latin typeface="Georgia" pitchFamily="18" charset="0"/>
              </a:rPr>
              <a:t> P2 = h2 ρ g + Po</a:t>
            </a:r>
            <a:endParaRPr lang="ar-IQ">
              <a:latin typeface="Georgia" pitchFamily="18" charset="0"/>
            </a:endParaRPr>
          </a:p>
        </p:txBody>
      </p:sp>
      <p:sp>
        <p:nvSpPr>
          <p:cNvPr id="20485" name="Rectangle 1"/>
          <p:cNvSpPr>
            <a:spLocks noChangeArrowheads="1"/>
          </p:cNvSpPr>
          <p:nvPr/>
        </p:nvSpPr>
        <p:spPr bwMode="auto">
          <a:xfrm>
            <a:off x="357188" y="4773613"/>
            <a:ext cx="4483100" cy="339725"/>
          </a:xfrm>
          <a:prstGeom prst="rect">
            <a:avLst/>
          </a:prstGeom>
          <a:noFill/>
          <a:ln w="9525">
            <a:noFill/>
            <a:miter lim="800000"/>
            <a:headEnd/>
            <a:tailEnd/>
          </a:ln>
        </p:spPr>
        <p:txBody>
          <a:bodyPr wrap="none" anchor="ctr">
            <a:spAutoFit/>
          </a:bodyPr>
          <a:lstStyle/>
          <a:p>
            <a:r>
              <a:rPr lang="en-US" sz="1600">
                <a:latin typeface="Georgia" pitchFamily="18" charset="0"/>
              </a:rPr>
              <a:t>P2 – P1 = (h2 – h1) </a:t>
            </a:r>
            <a:r>
              <a:rPr lang="en-US" sz="1600">
                <a:latin typeface="Georgia" pitchFamily="18" charset="0"/>
                <a:ea typeface="Times New Roman" pitchFamily="18" charset="0"/>
                <a:cs typeface="TimesNewRomanPSMT"/>
              </a:rPr>
              <a:t>ρ </a:t>
            </a:r>
            <a:r>
              <a:rPr lang="en-US" sz="1600">
                <a:latin typeface="Georgia" pitchFamily="18" charset="0"/>
              </a:rPr>
              <a:t>g / gc             English units</a:t>
            </a:r>
          </a:p>
        </p:txBody>
      </p:sp>
      <p:sp>
        <p:nvSpPr>
          <p:cNvPr id="20486" name="Rectangle 8"/>
          <p:cNvSpPr>
            <a:spLocks noChangeArrowheads="1"/>
          </p:cNvSpPr>
          <p:nvPr/>
        </p:nvSpPr>
        <p:spPr bwMode="auto">
          <a:xfrm>
            <a:off x="357188" y="4357688"/>
            <a:ext cx="4306887" cy="369887"/>
          </a:xfrm>
          <a:prstGeom prst="rect">
            <a:avLst/>
          </a:prstGeom>
          <a:noFill/>
          <a:ln w="9525">
            <a:noFill/>
            <a:miter lim="800000"/>
            <a:headEnd/>
            <a:tailEnd/>
          </a:ln>
        </p:spPr>
        <p:txBody>
          <a:bodyPr wrap="none">
            <a:spAutoFit/>
          </a:bodyPr>
          <a:lstStyle/>
          <a:p>
            <a:r>
              <a:rPr lang="en-US">
                <a:latin typeface="Georgia" pitchFamily="18" charset="0"/>
              </a:rPr>
              <a:t>P2 – P1 = (h2 – h1) ρ g                  SI units</a:t>
            </a:r>
            <a:endParaRPr lang="ar-IQ">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Hydrostatic Pressure Characteristics</a:t>
            </a:r>
            <a:endParaRPr lang="ar-IQ" dirty="0"/>
          </a:p>
        </p:txBody>
      </p:sp>
      <p:pic>
        <p:nvPicPr>
          <p:cNvPr id="21506" name="Picture 2"/>
          <p:cNvPicPr>
            <a:picLocks noGrp="1" noChangeAspect="1" noChangeArrowheads="1"/>
          </p:cNvPicPr>
          <p:nvPr>
            <p:ph idx="1"/>
          </p:nvPr>
        </p:nvPicPr>
        <p:blipFill>
          <a:blip r:embed="rId2"/>
          <a:srcRect r="471" b="64151"/>
          <a:stretch>
            <a:fillRect/>
          </a:stretch>
        </p:blipFill>
        <p:spPr>
          <a:xfrm>
            <a:off x="2500313" y="2214563"/>
            <a:ext cx="6100762" cy="3500437"/>
          </a:xfrm>
        </p:spPr>
      </p:pic>
      <p:pic>
        <p:nvPicPr>
          <p:cNvPr id="21507" name="Picture 3"/>
          <p:cNvPicPr>
            <a:picLocks noChangeAspect="1" noChangeArrowheads="1"/>
          </p:cNvPicPr>
          <p:nvPr/>
        </p:nvPicPr>
        <p:blipFill>
          <a:blip r:embed="rId2"/>
          <a:srcRect t="73700" r="77032"/>
          <a:stretch>
            <a:fillRect/>
          </a:stretch>
        </p:blipFill>
        <p:spPr bwMode="auto">
          <a:xfrm>
            <a:off x="419100" y="3786188"/>
            <a:ext cx="1722438" cy="21971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659</TotalTime>
  <Words>2057</Words>
  <Application>Microsoft Office PowerPoint</Application>
  <PresentationFormat>Экран (4:3)</PresentationFormat>
  <Paragraphs>363</Paragraphs>
  <Slides>26</Slides>
  <Notes>0</Notes>
  <HiddenSlides>0</HiddenSlides>
  <MMClips>0</MMClips>
  <ScaleCrop>false</ScaleCrop>
  <HeadingPairs>
    <vt:vector size="6" baseType="variant">
      <vt:variant>
        <vt:lpstr>Fonts Used</vt:lpstr>
      </vt:variant>
      <vt:variant>
        <vt:i4>8</vt:i4>
      </vt:variant>
      <vt:variant>
        <vt:lpstr>Design Template</vt:lpstr>
      </vt:variant>
      <vt:variant>
        <vt:i4>4</vt:i4>
      </vt:variant>
      <vt:variant>
        <vt:lpstr>Slide Titles</vt:lpstr>
      </vt:variant>
      <vt:variant>
        <vt:i4>26</vt:i4>
      </vt:variant>
    </vt:vector>
  </HeadingPairs>
  <TitlesOfParts>
    <vt:vector size="38" baseType="lpstr">
      <vt:lpstr>Georgia</vt:lpstr>
      <vt:lpstr>Arial</vt:lpstr>
      <vt:lpstr>Trebuchet MS</vt:lpstr>
      <vt:lpstr>Wingdings 2</vt:lpstr>
      <vt:lpstr>Calibri</vt:lpstr>
      <vt:lpstr>Tahoma</vt:lpstr>
      <vt:lpstr>Times New Roman</vt:lpstr>
      <vt:lpstr>TimesNewRomanPSMT</vt:lpstr>
      <vt:lpstr>Urban</vt:lpstr>
      <vt:lpstr>Urban</vt:lpstr>
      <vt:lpstr>Urban</vt:lpstr>
      <vt:lpstr>Urban</vt:lpstr>
      <vt:lpstr>Chapter Three Static Fluid and its Application   </vt:lpstr>
      <vt:lpstr>What will we learn?</vt:lpstr>
      <vt:lpstr>Static Fluid  </vt:lpstr>
      <vt:lpstr>Pressure and Pressure Gradient</vt:lpstr>
      <vt:lpstr>Slide 5</vt:lpstr>
      <vt:lpstr>Slide 6</vt:lpstr>
      <vt:lpstr>Pressure variation in static fluid 1- Pressure variation in horizontal plane</vt:lpstr>
      <vt:lpstr>2 Pressure variation with vertical elevation</vt:lpstr>
      <vt:lpstr>Hydrostatic Pressure Characteristics</vt:lpstr>
      <vt:lpstr>Hydrostatic Pressure Characteristics</vt:lpstr>
      <vt:lpstr>Gage Pressure and Vacuum Pressure</vt:lpstr>
      <vt:lpstr>Slide 12</vt:lpstr>
      <vt:lpstr>Slide 13</vt:lpstr>
      <vt:lpstr>Pressure Measurments</vt:lpstr>
      <vt:lpstr>Gravity based measurement</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 Static Fluid and its Application   </dc:title>
  <dc:creator>asawer</dc:creator>
  <cp:lastModifiedBy>The  site</cp:lastModifiedBy>
  <cp:revision>38</cp:revision>
  <dcterms:created xsi:type="dcterms:W3CDTF">2011-11-13T20:35:04Z</dcterms:created>
  <dcterms:modified xsi:type="dcterms:W3CDTF">2014-11-09T14:29:00Z</dcterms:modified>
</cp:coreProperties>
</file>