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7" r:id="rId8"/>
    <p:sldId id="262" r:id="rId9"/>
    <p:sldId id="263" r:id="rId10"/>
    <p:sldId id="268" r:id="rId11"/>
    <p:sldId id="269" r:id="rId12"/>
    <p:sldId id="270" r:id="rId13"/>
    <p:sldId id="271" r:id="rId14"/>
    <p:sldId id="277" r:id="rId15"/>
    <p:sldId id="272" r:id="rId16"/>
    <p:sldId id="273" r:id="rId17"/>
    <p:sldId id="274" r:id="rId18"/>
    <p:sldId id="275" r:id="rId19"/>
    <p:sldId id="276" r:id="rId20"/>
    <p:sldId id="264" r:id="rId21"/>
    <p:sldId id="265" r:id="rId22"/>
    <p:sldId id="266" r:id="rId2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esktop\&#1575;&#1581;&#1589;&#1575;&#1574;&#1610;&#1575;&#1578;%20&#1606;&#1578;&#1575;&#1574;&#1580;%20&#1601;&#1585;&#1593;%20&#1575;&#1604;&#1593;&#1605;&#1604;&#1610;&#1575;&#157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Desktop\&#1575;&#1581;&#1589;&#1575;&#1574;&#1610;&#1575;&#1578;%20&#1606;&#1578;&#1575;&#1574;&#1580;%20&#1601;&#1585;&#1593;%20&#1575;&#1604;&#1593;&#1605;&#1604;&#1610;&#1575;&#157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p\Desktop\&#1575;&#1581;&#1589;&#1575;&#1574;&#1610;&#1575;&#1578;%20&#1606;&#1578;&#1575;&#1574;&#1580;%20&#1601;&#1585;&#1593;%20&#1575;&#1604;&#1593;&#1605;&#1604;&#1610;&#1575;&#157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1\&#1575;&#1581;&#1589;&#1575;&#1574;&#1610;&#1575;&#1578;%20&#1606;&#1578;&#1575;&#1574;&#1580;%20&#1601;&#1585;&#1593;%20&#1575;&#1604;&#1593;&#1605;&#1604;&#1610;&#1575;&#157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p\Desktop\&#1606;&#1587;&#1576;%20&#1606;&#1578;&#1575;&#1574;&#1580;%20&#1575;&#1604;&#1575;&#1605;&#1578;&#1581;&#1575;&#1606;&#1575;&#1578;%20&#1601;&#1585;&#1593;%20&#1575;&#1604;&#1578;&#1603;&#1585;&#1610;&#158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p\Desktop\&#1606;&#1587;&#1576;%20&#1606;&#1578;&#1575;&#1574;&#1580;%20&#1575;&#1604;&#1575;&#1605;&#1578;&#1581;&#1575;&#1606;&#1575;&#1578;%20&#1601;&#1585;&#1593;%20&#1575;&#1604;&#1578;&#1603;&#1585;&#1610;&#158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1\&#1606;&#1587;&#1576;%20&#1606;&#1578;&#1575;&#1574;&#1580;%20&#1575;&#1604;&#1575;&#1605;&#1578;&#1581;&#1575;&#1606;&#1575;&#1578;%20&#1601;&#1585;&#1593;%20&#1575;&#1604;&#1578;&#1603;&#1585;&#1610;&#158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1\&#1606;&#1587;&#1576;%20&#1606;&#1578;&#1575;&#1574;&#1580;%20&#1575;&#1604;&#1575;&#1605;&#1578;&#1581;&#1575;&#1606;&#1575;&#1578;%20&#1601;&#1585;&#1593;%20&#1575;&#1604;&#1578;&#1603;&#1585;&#1610;&#158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IQ"/>
  <c:chart>
    <c:title>
      <c:tx>
        <c:rich>
          <a:bodyPr/>
          <a:lstStyle/>
          <a:p>
            <a:pPr>
              <a:defRPr/>
            </a:pPr>
            <a:r>
              <a:rPr lang="ar-IQ" sz="1400"/>
              <a:t> نسبة النجاح</a:t>
            </a:r>
            <a:r>
              <a:rPr lang="ar-IQ" sz="1400" baseline="0"/>
              <a:t> لدروس المرحلة الرابعة (فرع العمليات)</a:t>
            </a:r>
            <a:endParaRPr lang="en-US" sz="1400"/>
          </a:p>
        </c:rich>
      </c:tx>
      <c:layout/>
      <c:overlay val="1"/>
    </c:title>
    <c:plotArea>
      <c:layout/>
      <c:barChart>
        <c:barDir val="col"/>
        <c:grouping val="clustered"/>
        <c:ser>
          <c:idx val="0"/>
          <c:order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c:spPr>
          <c:cat>
            <c:strRef>
              <c:f>Sheet1!$B$3:$B$5</c:f>
              <c:strCache>
                <c:ptCount val="3"/>
                <c:pt idx="0">
                  <c:v>ظواهرالانتقال</c:v>
                </c:pt>
                <c:pt idx="1">
                  <c:v>الصناعات الكيمياوية</c:v>
                </c:pt>
                <c:pt idx="2">
                  <c:v>السيطرة على العمليات</c:v>
                </c:pt>
              </c:strCache>
            </c:strRef>
          </c:cat>
          <c:val>
            <c:numRef>
              <c:f>Sheet1!$E$3:$E$5</c:f>
              <c:numCache>
                <c:formatCode>0%</c:formatCode>
                <c:ptCount val="3"/>
                <c:pt idx="0">
                  <c:v>0.65853658536585358</c:v>
                </c:pt>
                <c:pt idx="1">
                  <c:v>0.80487804878048785</c:v>
                </c:pt>
                <c:pt idx="2">
                  <c:v>0.6428571428571429</c:v>
                </c:pt>
              </c:numCache>
            </c:numRef>
          </c:val>
        </c:ser>
        <c:axId val="85856640"/>
        <c:axId val="85858176"/>
      </c:barChart>
      <c:catAx>
        <c:axId val="85856640"/>
        <c:scaling>
          <c:orientation val="maxMin"/>
        </c:scaling>
        <c:axPos val="b"/>
        <c:tickLblPos val="nextTo"/>
        <c:crossAx val="85858176"/>
        <c:crosses val="autoZero"/>
        <c:auto val="1"/>
        <c:lblAlgn val="ctr"/>
        <c:lblOffset val="100"/>
      </c:catAx>
      <c:valAx>
        <c:axId val="85858176"/>
        <c:scaling>
          <c:orientation val="minMax"/>
          <c:max val="1"/>
        </c:scaling>
        <c:axPos val="r"/>
        <c:majorGridlines/>
        <c:numFmt formatCode="0%" sourceLinked="1"/>
        <c:tickLblPos val="nextTo"/>
        <c:crossAx val="8585664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ar-IQ"/>
  <c:style val="10"/>
  <c:chart>
    <c:title>
      <c:tx>
        <c:rich>
          <a:bodyPr/>
          <a:lstStyle/>
          <a:p>
            <a:pPr>
              <a:defRPr/>
            </a:pPr>
            <a:r>
              <a:rPr lang="ar-IQ" dirty="0"/>
              <a:t>نسبة النجاح لدروس المرحلة الثالثة (فرع العمليات)</a:t>
            </a:r>
            <a:endParaRPr lang="en-US" dirty="0"/>
          </a:p>
        </c:rich>
      </c:tx>
      <c:layout/>
      <c:overlay val="1"/>
    </c:title>
    <c:plotArea>
      <c:layout>
        <c:manualLayout>
          <c:layoutTarget val="inner"/>
          <c:xMode val="edge"/>
          <c:yMode val="edge"/>
          <c:x val="3.9693132108486441E-2"/>
          <c:y val="2.8252405949256338E-2"/>
          <c:w val="0.84684623797025371"/>
          <c:h val="0.74824839603383031"/>
        </c:manualLayout>
      </c:layout>
      <c:barChart>
        <c:barDir val="col"/>
        <c:grouping val="clustered"/>
        <c:ser>
          <c:idx val="0"/>
          <c:order val="0"/>
          <c:cat>
            <c:strRef>
              <c:f>Sheet1!$B$16:$B$22</c:f>
              <c:strCache>
                <c:ptCount val="7"/>
                <c:pt idx="0">
                  <c:v> انتقال كتلة</c:v>
                </c:pt>
                <c:pt idx="1">
                  <c:v>انتقال حرارة</c:v>
                </c:pt>
                <c:pt idx="2">
                  <c:v> تصميم المفاعل</c:v>
                </c:pt>
                <c:pt idx="3">
                  <c:v>الرياضيات التطبيقية</c:v>
                </c:pt>
                <c:pt idx="4">
                  <c:v>احصاء وقياسات</c:v>
                </c:pt>
                <c:pt idx="5">
                  <c:v>حرية وديمقراطيه</c:v>
                </c:pt>
                <c:pt idx="6">
                  <c:v>تصميم معدات</c:v>
                </c:pt>
              </c:strCache>
            </c:strRef>
          </c:cat>
          <c:val>
            <c:numRef>
              <c:f>Sheet1!$E$16:$E$22</c:f>
              <c:numCache>
                <c:formatCode>0%</c:formatCode>
                <c:ptCount val="7"/>
                <c:pt idx="0">
                  <c:v>0.37500000000000006</c:v>
                </c:pt>
                <c:pt idx="1">
                  <c:v>0.37500000000000006</c:v>
                </c:pt>
                <c:pt idx="2">
                  <c:v>0.58536585365853666</c:v>
                </c:pt>
                <c:pt idx="3">
                  <c:v>0.3902439024390244</c:v>
                </c:pt>
                <c:pt idx="4">
                  <c:v>0.92500000000000004</c:v>
                </c:pt>
                <c:pt idx="5">
                  <c:v>0.86486486486486491</c:v>
                </c:pt>
                <c:pt idx="6">
                  <c:v>0.48717948717948728</c:v>
                </c:pt>
              </c:numCache>
            </c:numRef>
          </c:val>
        </c:ser>
        <c:axId val="87251584"/>
        <c:axId val="87277952"/>
      </c:barChart>
      <c:catAx>
        <c:axId val="87251584"/>
        <c:scaling>
          <c:orientation val="maxMin"/>
        </c:scaling>
        <c:axPos val="b"/>
        <c:tickLblPos val="nextTo"/>
        <c:crossAx val="87277952"/>
        <c:crosses val="autoZero"/>
        <c:auto val="1"/>
        <c:lblAlgn val="ctr"/>
        <c:lblOffset val="100"/>
      </c:catAx>
      <c:valAx>
        <c:axId val="87277952"/>
        <c:scaling>
          <c:orientation val="minMax"/>
        </c:scaling>
        <c:axPos val="r"/>
        <c:majorGridlines/>
        <c:numFmt formatCode="0%" sourceLinked="1"/>
        <c:tickLblPos val="nextTo"/>
        <c:crossAx val="87251584"/>
        <c:crosses val="autoZero"/>
        <c:crossBetween val="between"/>
      </c:valAx>
    </c:plotArea>
    <c:plotVisOnly val="1"/>
  </c:chart>
  <c:txPr>
    <a:bodyPr/>
    <a:lstStyle/>
    <a:p>
      <a:pPr>
        <a:defRPr sz="1800"/>
      </a:pPr>
      <a:endParaRPr lang="ar-IQ"/>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ar-IQ"/>
  <c:chart>
    <c:title>
      <c:tx>
        <c:rich>
          <a:bodyPr/>
          <a:lstStyle/>
          <a:p>
            <a:pPr>
              <a:defRPr/>
            </a:pPr>
            <a:r>
              <a:rPr lang="ar-IQ"/>
              <a:t>نسبة النجاح لدروس المرحلة الثانية (فرع العمليات)</a:t>
            </a:r>
            <a:endParaRPr lang="en-US"/>
          </a:p>
        </c:rich>
      </c:tx>
      <c:layout/>
      <c:overlay val="1"/>
    </c:title>
    <c:plotArea>
      <c:layout/>
      <c:barChart>
        <c:barDir val="col"/>
        <c:grouping val="clustered"/>
        <c:ser>
          <c:idx val="0"/>
          <c:order val="0"/>
          <c:cat>
            <c:strRef>
              <c:f>Sheet1!$B$29:$B$35</c:f>
              <c:strCache>
                <c:ptCount val="7"/>
                <c:pt idx="0">
                  <c:v>جريان الموائع</c:v>
                </c:pt>
                <c:pt idx="1">
                  <c:v> كيمياء فيزياوية</c:v>
                </c:pt>
                <c:pt idx="2">
                  <c:v>تكنولوجيا الوقود</c:v>
                </c:pt>
                <c:pt idx="3">
                  <c:v>رياضيات (2)</c:v>
                </c:pt>
                <c:pt idx="4">
                  <c:v>برمجه (2)</c:v>
                </c:pt>
                <c:pt idx="5">
                  <c:v>احصاء وقياسات</c:v>
                </c:pt>
                <c:pt idx="6">
                  <c:v>علوم وهندسة المواد</c:v>
                </c:pt>
              </c:strCache>
            </c:strRef>
          </c:cat>
          <c:val>
            <c:numRef>
              <c:f>Sheet1!$E$29:$E$35</c:f>
              <c:numCache>
                <c:formatCode>0%</c:formatCode>
                <c:ptCount val="7"/>
                <c:pt idx="0">
                  <c:v>0.33333333333333331</c:v>
                </c:pt>
                <c:pt idx="1">
                  <c:v>0.45098039215686286</c:v>
                </c:pt>
                <c:pt idx="2">
                  <c:v>0.58823529411764697</c:v>
                </c:pt>
                <c:pt idx="3">
                  <c:v>0.32000000000000006</c:v>
                </c:pt>
                <c:pt idx="4">
                  <c:v>0.90196078431372551</c:v>
                </c:pt>
                <c:pt idx="5">
                  <c:v>0.59615384615384615</c:v>
                </c:pt>
                <c:pt idx="6">
                  <c:v>0.33333333333333331</c:v>
                </c:pt>
              </c:numCache>
            </c:numRef>
          </c:val>
        </c:ser>
        <c:axId val="95007488"/>
        <c:axId val="95009024"/>
      </c:barChart>
      <c:catAx>
        <c:axId val="95007488"/>
        <c:scaling>
          <c:orientation val="maxMin"/>
        </c:scaling>
        <c:axPos val="b"/>
        <c:tickLblPos val="nextTo"/>
        <c:crossAx val="95009024"/>
        <c:crosses val="autoZero"/>
        <c:auto val="1"/>
        <c:lblAlgn val="ctr"/>
        <c:lblOffset val="100"/>
      </c:catAx>
      <c:valAx>
        <c:axId val="95009024"/>
        <c:scaling>
          <c:orientation val="minMax"/>
        </c:scaling>
        <c:axPos val="r"/>
        <c:majorGridlines/>
        <c:numFmt formatCode="0%" sourceLinked="1"/>
        <c:tickLblPos val="nextTo"/>
        <c:crossAx val="95007488"/>
        <c:crosses val="autoZero"/>
        <c:crossBetween val="between"/>
      </c:valAx>
    </c:plotArea>
    <c:plotVisOnly val="1"/>
  </c:chart>
  <c:txPr>
    <a:bodyPr/>
    <a:lstStyle/>
    <a:p>
      <a:pPr>
        <a:defRPr sz="1800"/>
      </a:pPr>
      <a:endParaRPr lang="ar-IQ"/>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ar-IQ"/>
  <c:chart>
    <c:title>
      <c:tx>
        <c:rich>
          <a:bodyPr/>
          <a:lstStyle/>
          <a:p>
            <a:pPr>
              <a:defRPr/>
            </a:pPr>
            <a:r>
              <a:rPr lang="ar-IQ"/>
              <a:t>نسبة النجاح لدروس المرحلة الاولى (فرع العمليات)</a:t>
            </a:r>
            <a:endParaRPr lang="en-US"/>
          </a:p>
        </c:rich>
      </c:tx>
      <c:layout/>
      <c:overlay val="1"/>
    </c:title>
    <c:plotArea>
      <c:layout/>
      <c:barChart>
        <c:barDir val="col"/>
        <c:grouping val="clustered"/>
        <c:ser>
          <c:idx val="0"/>
          <c:order val="0"/>
          <c:cat>
            <c:strRef>
              <c:f>Sheet1!$B$40:$B$47</c:f>
              <c:strCache>
                <c:ptCount val="8"/>
                <c:pt idx="0">
                  <c:v>كيمياء</c:v>
                </c:pt>
                <c:pt idx="1">
                  <c:v>مباديء الهندسة الكيمياوية</c:v>
                </c:pt>
                <c:pt idx="2">
                  <c:v>رياضيات (1)</c:v>
                </c:pt>
                <c:pt idx="3">
                  <c:v>برمجه (1)</c:v>
                </c:pt>
                <c:pt idx="4">
                  <c:v>الميكانيك و مقاومة المواد</c:v>
                </c:pt>
                <c:pt idx="5">
                  <c:v>اللغة الانكليزية</c:v>
                </c:pt>
                <c:pt idx="6">
                  <c:v>تكنولوجيا الكهرباء </c:v>
                </c:pt>
                <c:pt idx="7">
                  <c:v>الرسم الهندسي</c:v>
                </c:pt>
              </c:strCache>
            </c:strRef>
          </c:cat>
          <c:val>
            <c:numRef>
              <c:f>Sheet1!$E$40:$E$47</c:f>
              <c:numCache>
                <c:formatCode>0%</c:formatCode>
                <c:ptCount val="8"/>
                <c:pt idx="0">
                  <c:v>0.71739130434782605</c:v>
                </c:pt>
                <c:pt idx="1">
                  <c:v>0.59183673469387754</c:v>
                </c:pt>
                <c:pt idx="2">
                  <c:v>0.4375</c:v>
                </c:pt>
                <c:pt idx="3">
                  <c:v>0.32608695652173914</c:v>
                </c:pt>
                <c:pt idx="4">
                  <c:v>0.75</c:v>
                </c:pt>
                <c:pt idx="5">
                  <c:v>0.79166666666666663</c:v>
                </c:pt>
                <c:pt idx="6">
                  <c:v>0.78723404255319152</c:v>
                </c:pt>
                <c:pt idx="7">
                  <c:v>0.54166666666666663</c:v>
                </c:pt>
              </c:numCache>
            </c:numRef>
          </c:val>
        </c:ser>
        <c:axId val="137207168"/>
        <c:axId val="137012352"/>
      </c:barChart>
      <c:catAx>
        <c:axId val="137207168"/>
        <c:scaling>
          <c:orientation val="maxMin"/>
        </c:scaling>
        <c:axPos val="b"/>
        <c:tickLblPos val="nextTo"/>
        <c:crossAx val="137012352"/>
        <c:crosses val="autoZero"/>
        <c:auto val="1"/>
        <c:lblAlgn val="ctr"/>
        <c:lblOffset val="100"/>
      </c:catAx>
      <c:valAx>
        <c:axId val="137012352"/>
        <c:scaling>
          <c:orientation val="minMax"/>
          <c:max val="1"/>
        </c:scaling>
        <c:axPos val="r"/>
        <c:majorGridlines/>
        <c:numFmt formatCode="0%" sourceLinked="1"/>
        <c:tickLblPos val="nextTo"/>
        <c:crossAx val="137207168"/>
        <c:crosses val="autoZero"/>
        <c:crossBetween val="between"/>
      </c:valAx>
    </c:plotArea>
    <c:plotVisOnly val="1"/>
  </c:chart>
  <c:txPr>
    <a:bodyPr/>
    <a:lstStyle/>
    <a:p>
      <a:pPr>
        <a:defRPr sz="1800"/>
      </a:pPr>
      <a:endParaRPr lang="ar-IQ"/>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ar-IQ"/>
  <c:chart>
    <c:title>
      <c:tx>
        <c:rich>
          <a:bodyPr/>
          <a:lstStyle/>
          <a:p>
            <a:pPr>
              <a:defRPr/>
            </a:pPr>
            <a:r>
              <a:rPr lang="ar-IQ" sz="1400"/>
              <a:t>نسبة</a:t>
            </a:r>
            <a:r>
              <a:rPr lang="ar-IQ" sz="1400" baseline="0"/>
              <a:t> النجاح لدروس المرحلة الرابعة </a:t>
            </a:r>
            <a:r>
              <a:rPr lang="ar-IQ" sz="1400" b="1" i="0" u="none" strike="noStrike" baseline="0"/>
              <a:t>فرع تكرير النفط والغاز </a:t>
            </a:r>
            <a:r>
              <a:rPr lang="ar-IQ" sz="1400" baseline="0"/>
              <a:t> </a:t>
            </a:r>
            <a:endParaRPr lang="ar-IQ" sz="1400"/>
          </a:p>
        </c:rich>
      </c:tx>
      <c:layout>
        <c:manualLayout>
          <c:xMode val="edge"/>
          <c:yMode val="edge"/>
          <c:x val="6.3659756816112273E-2"/>
          <c:y val="0"/>
        </c:manualLayout>
      </c:layout>
      <c:overlay val="1"/>
    </c:title>
    <c:plotArea>
      <c:layout/>
      <c:barChart>
        <c:barDir val="col"/>
        <c:grouping val="clustered"/>
        <c:ser>
          <c:idx val="0"/>
          <c:order val="0"/>
          <c:cat>
            <c:strRef>
              <c:f>Sheet1!$B$5:$B$7</c:f>
              <c:strCache>
                <c:ptCount val="3"/>
                <c:pt idx="0">
                  <c:v>ظواهرالانتقال</c:v>
                </c:pt>
                <c:pt idx="1">
                  <c:v>تصفية النفط والغاز</c:v>
                </c:pt>
                <c:pt idx="2">
                  <c:v>سيطرة على العمليات</c:v>
                </c:pt>
              </c:strCache>
            </c:strRef>
          </c:cat>
          <c:val>
            <c:numRef>
              <c:f>Sheet1!$E$5:$E$7</c:f>
              <c:numCache>
                <c:formatCode>0%</c:formatCode>
                <c:ptCount val="3"/>
                <c:pt idx="0">
                  <c:v>0.76744186046511653</c:v>
                </c:pt>
                <c:pt idx="1">
                  <c:v>0.63636363636363646</c:v>
                </c:pt>
                <c:pt idx="2">
                  <c:v>0.82926829268292679</c:v>
                </c:pt>
              </c:numCache>
            </c:numRef>
          </c:val>
        </c:ser>
        <c:axId val="95065216"/>
        <c:axId val="95066752"/>
      </c:barChart>
      <c:catAx>
        <c:axId val="95065216"/>
        <c:scaling>
          <c:orientation val="maxMin"/>
        </c:scaling>
        <c:axPos val="b"/>
        <c:tickLblPos val="nextTo"/>
        <c:crossAx val="95066752"/>
        <c:crosses val="autoZero"/>
        <c:auto val="1"/>
        <c:lblAlgn val="ctr"/>
        <c:lblOffset val="100"/>
      </c:catAx>
      <c:valAx>
        <c:axId val="95066752"/>
        <c:scaling>
          <c:orientation val="minMax"/>
        </c:scaling>
        <c:axPos val="r"/>
        <c:majorGridlines/>
        <c:numFmt formatCode="0%" sourceLinked="1"/>
        <c:tickLblPos val="nextTo"/>
        <c:crossAx val="95065216"/>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ar-IQ"/>
  <c:chart>
    <c:title>
      <c:tx>
        <c:rich>
          <a:bodyPr/>
          <a:lstStyle/>
          <a:p>
            <a:pPr>
              <a:defRPr/>
            </a:pPr>
            <a:r>
              <a:rPr lang="ar-IQ" sz="1400" b="1" i="0" u="none" strike="noStrike" baseline="0"/>
              <a:t>نسبة النجاح لدروس المرحلة الثالثة فرع تكرير النفط والغاز</a:t>
            </a:r>
            <a:endParaRPr lang="en-US" sz="1400"/>
          </a:p>
        </c:rich>
      </c:tx>
      <c:layout>
        <c:manualLayout>
          <c:xMode val="edge"/>
          <c:yMode val="edge"/>
          <c:x val="7.3020778652668414E-2"/>
          <c:y val="2.3148148148148147E-2"/>
        </c:manualLayout>
      </c:layout>
      <c:overlay val="1"/>
    </c:title>
    <c:plotArea>
      <c:layout/>
      <c:barChart>
        <c:barDir val="col"/>
        <c:grouping val="clustered"/>
        <c:ser>
          <c:idx val="0"/>
          <c:order val="0"/>
          <c:cat>
            <c:strRef>
              <c:f>Sheet1!$B$12:$B$18</c:f>
              <c:strCache>
                <c:ptCount val="7"/>
                <c:pt idx="0">
                  <c:v> انتقال كتلة</c:v>
                </c:pt>
                <c:pt idx="1">
                  <c:v>انتقال حرارة</c:v>
                </c:pt>
                <c:pt idx="2">
                  <c:v>تصميم المفاعل </c:v>
                </c:pt>
                <c:pt idx="3">
                  <c:v>الرياضيات تطبيقية </c:v>
                </c:pt>
                <c:pt idx="4">
                  <c:v>احصاء وقياسات</c:v>
                </c:pt>
                <c:pt idx="5">
                  <c:v>حرية و الديمقراطية</c:v>
                </c:pt>
                <c:pt idx="6">
                  <c:v>تصميم معدات</c:v>
                </c:pt>
              </c:strCache>
            </c:strRef>
          </c:cat>
          <c:val>
            <c:numRef>
              <c:f>Sheet1!$E$12:$E$18</c:f>
              <c:numCache>
                <c:formatCode>0%</c:formatCode>
                <c:ptCount val="7"/>
                <c:pt idx="0">
                  <c:v>0.6428571428571429</c:v>
                </c:pt>
                <c:pt idx="1">
                  <c:v>0.90476190476190466</c:v>
                </c:pt>
                <c:pt idx="2">
                  <c:v>0.85714285714285721</c:v>
                </c:pt>
                <c:pt idx="3">
                  <c:v>0.59</c:v>
                </c:pt>
                <c:pt idx="4">
                  <c:v>0.9761904761904765</c:v>
                </c:pt>
                <c:pt idx="5">
                  <c:v>0.9761904761904765</c:v>
                </c:pt>
                <c:pt idx="6">
                  <c:v>0.85714285714285721</c:v>
                </c:pt>
              </c:numCache>
            </c:numRef>
          </c:val>
        </c:ser>
        <c:axId val="95201920"/>
        <c:axId val="95109504"/>
      </c:barChart>
      <c:catAx>
        <c:axId val="95201920"/>
        <c:scaling>
          <c:orientation val="maxMin"/>
        </c:scaling>
        <c:axPos val="b"/>
        <c:tickLblPos val="nextTo"/>
        <c:crossAx val="95109504"/>
        <c:crosses val="autoZero"/>
        <c:auto val="1"/>
        <c:lblAlgn val="ctr"/>
        <c:lblOffset val="100"/>
      </c:catAx>
      <c:valAx>
        <c:axId val="95109504"/>
        <c:scaling>
          <c:orientation val="minMax"/>
        </c:scaling>
        <c:axPos val="r"/>
        <c:majorGridlines/>
        <c:numFmt formatCode="0%" sourceLinked="1"/>
        <c:tickLblPos val="nextTo"/>
        <c:crossAx val="95201920"/>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ar-IQ"/>
  <c:chart>
    <c:title>
      <c:tx>
        <c:rich>
          <a:bodyPr/>
          <a:lstStyle/>
          <a:p>
            <a:pPr>
              <a:defRPr/>
            </a:pPr>
            <a:r>
              <a:rPr lang="ar-IQ" sz="1400" b="1" i="0" u="none" strike="noStrike" baseline="0"/>
              <a:t>نسبة النجاح لدروس المرحلة الثانية فرع تكرير النفط والغاز</a:t>
            </a:r>
            <a:endParaRPr lang="en-US" sz="1400"/>
          </a:p>
        </c:rich>
      </c:tx>
      <c:layout/>
      <c:overlay val="1"/>
    </c:title>
    <c:plotArea>
      <c:layout/>
      <c:barChart>
        <c:barDir val="col"/>
        <c:grouping val="clustered"/>
        <c:ser>
          <c:idx val="0"/>
          <c:order val="0"/>
          <c:cat>
            <c:strRef>
              <c:f>Sheet1!$B$22:$B$28</c:f>
              <c:strCache>
                <c:ptCount val="7"/>
                <c:pt idx="0">
                  <c:v>جريان الموائع</c:v>
                </c:pt>
                <c:pt idx="1">
                  <c:v> كيمياء فيزياوية</c:v>
                </c:pt>
                <c:pt idx="2">
                  <c:v>خواص منتجات</c:v>
                </c:pt>
                <c:pt idx="3">
                  <c:v>رياضيات2</c:v>
                </c:pt>
                <c:pt idx="4">
                  <c:v>برمجة 2</c:v>
                </c:pt>
                <c:pt idx="5">
                  <c:v>احصاء وقياسات</c:v>
                </c:pt>
                <c:pt idx="6">
                  <c:v>علم و هندسة مواد</c:v>
                </c:pt>
              </c:strCache>
            </c:strRef>
          </c:cat>
          <c:val>
            <c:numRef>
              <c:f>Sheet1!$E$22:$E$28</c:f>
              <c:numCache>
                <c:formatCode>0%</c:formatCode>
                <c:ptCount val="7"/>
                <c:pt idx="0">
                  <c:v>0.32692307692307704</c:v>
                </c:pt>
                <c:pt idx="1">
                  <c:v>0.55555555555555569</c:v>
                </c:pt>
                <c:pt idx="2">
                  <c:v>0.61538461538461553</c:v>
                </c:pt>
                <c:pt idx="3">
                  <c:v>0.39215686274509814</c:v>
                </c:pt>
                <c:pt idx="4">
                  <c:v>0.88888888888888884</c:v>
                </c:pt>
                <c:pt idx="5">
                  <c:v>0.72727272727272729</c:v>
                </c:pt>
                <c:pt idx="6">
                  <c:v>0.47169811320754723</c:v>
                </c:pt>
              </c:numCache>
            </c:numRef>
          </c:val>
        </c:ser>
        <c:axId val="95314304"/>
        <c:axId val="95315840"/>
      </c:barChart>
      <c:catAx>
        <c:axId val="95314304"/>
        <c:scaling>
          <c:orientation val="maxMin"/>
        </c:scaling>
        <c:axPos val="b"/>
        <c:tickLblPos val="nextTo"/>
        <c:crossAx val="95315840"/>
        <c:crosses val="autoZero"/>
        <c:auto val="1"/>
        <c:lblAlgn val="ctr"/>
        <c:lblOffset val="100"/>
      </c:catAx>
      <c:valAx>
        <c:axId val="95315840"/>
        <c:scaling>
          <c:orientation val="minMax"/>
        </c:scaling>
        <c:axPos val="r"/>
        <c:majorGridlines/>
        <c:numFmt formatCode="0%" sourceLinked="1"/>
        <c:tickLblPos val="nextTo"/>
        <c:crossAx val="95314304"/>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ar-IQ"/>
  <c:chart>
    <c:title>
      <c:tx>
        <c:rich>
          <a:bodyPr/>
          <a:lstStyle/>
          <a:p>
            <a:pPr>
              <a:defRPr/>
            </a:pPr>
            <a:r>
              <a:rPr lang="ar-IQ" sz="1400" b="1" i="0" u="none" strike="noStrike" baseline="0"/>
              <a:t>نسبة النجاح لدروس المرحلة الاولى فرع تكرير النفط والغاز</a:t>
            </a:r>
            <a:endParaRPr lang="en-US" sz="1400"/>
          </a:p>
        </c:rich>
      </c:tx>
      <c:overlay val="1"/>
    </c:title>
    <c:plotArea>
      <c:layout/>
      <c:barChart>
        <c:barDir val="col"/>
        <c:grouping val="clustered"/>
        <c:ser>
          <c:idx val="0"/>
          <c:order val="0"/>
          <c:cat>
            <c:strRef>
              <c:f>Sheet1!$B$32:$B$39</c:f>
              <c:strCache>
                <c:ptCount val="8"/>
                <c:pt idx="0">
                  <c:v>كيمياء البترول</c:v>
                </c:pt>
                <c:pt idx="1">
                  <c:v>مبادئ الهندسة الكيمياوية</c:v>
                </c:pt>
                <c:pt idx="2">
                  <c:v>رياضيات1</c:v>
                </c:pt>
                <c:pt idx="3">
                  <c:v>برمجة 1</c:v>
                </c:pt>
                <c:pt idx="4">
                  <c:v>الميكانيك و مقاومة المواد</c:v>
                </c:pt>
                <c:pt idx="5">
                  <c:v>اللغة الانكليزية</c:v>
                </c:pt>
                <c:pt idx="6">
                  <c:v>تكنلوجيا الكهرباء</c:v>
                </c:pt>
                <c:pt idx="7">
                  <c:v>الرسم الهندسي</c:v>
                </c:pt>
              </c:strCache>
            </c:strRef>
          </c:cat>
          <c:val>
            <c:numRef>
              <c:f>Sheet1!$E$32:$E$39</c:f>
              <c:numCache>
                <c:formatCode>0%</c:formatCode>
                <c:ptCount val="8"/>
                <c:pt idx="0">
                  <c:v>0.75384615384615383</c:v>
                </c:pt>
                <c:pt idx="1">
                  <c:v>0.61904761904761918</c:v>
                </c:pt>
                <c:pt idx="2">
                  <c:v>0.64615384615384641</c:v>
                </c:pt>
                <c:pt idx="3">
                  <c:v>0.35483870967741943</c:v>
                </c:pt>
                <c:pt idx="4">
                  <c:v>0.75000000000000011</c:v>
                </c:pt>
                <c:pt idx="5">
                  <c:v>0.60937500000000011</c:v>
                </c:pt>
                <c:pt idx="6">
                  <c:v>0.78125</c:v>
                </c:pt>
                <c:pt idx="7">
                  <c:v>0.51562500000000011</c:v>
                </c:pt>
              </c:numCache>
            </c:numRef>
          </c:val>
        </c:ser>
        <c:axId val="95347072"/>
        <c:axId val="95348608"/>
      </c:barChart>
      <c:catAx>
        <c:axId val="95347072"/>
        <c:scaling>
          <c:orientation val="maxMin"/>
        </c:scaling>
        <c:axPos val="b"/>
        <c:tickLblPos val="nextTo"/>
        <c:crossAx val="95348608"/>
        <c:crosses val="autoZero"/>
        <c:auto val="1"/>
        <c:lblAlgn val="ctr"/>
        <c:lblOffset val="100"/>
      </c:catAx>
      <c:valAx>
        <c:axId val="95348608"/>
        <c:scaling>
          <c:orientation val="minMax"/>
        </c:scaling>
        <c:axPos val="r"/>
        <c:majorGridlines/>
        <c:numFmt formatCode="0%" sourceLinked="1"/>
        <c:tickLblPos val="nextTo"/>
        <c:crossAx val="95347072"/>
        <c:crosses val="autoZero"/>
        <c:crossBetween val="between"/>
      </c:valAx>
    </c:plotArea>
    <c:plotVisOnly val="1"/>
  </c:chart>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F359CC-9109-41A3-98DC-929B0AA8F004}" type="datetimeFigureOut">
              <a:rPr lang="ar-IQ" smtClean="0"/>
              <a:pPr/>
              <a:t>07/04/1434</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C1A547A-C7A9-4009-893A-D94CAE83309B}"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F359CC-9109-41A3-98DC-929B0AA8F004}" type="datetimeFigureOut">
              <a:rPr lang="ar-IQ" smtClean="0"/>
              <a:pPr/>
              <a:t>07/04/1434</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5C1A547A-C7A9-4009-893A-D94CAE83309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F359CC-9109-41A3-98DC-929B0AA8F004}" type="datetimeFigureOut">
              <a:rPr lang="ar-IQ" smtClean="0"/>
              <a:pPr/>
              <a:t>07/04/1434</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5C1A547A-C7A9-4009-893A-D94CAE83309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F359CC-9109-41A3-98DC-929B0AA8F004}" type="datetimeFigureOut">
              <a:rPr lang="ar-IQ" smtClean="0"/>
              <a:pPr/>
              <a:t>07/04/1434</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5C1A547A-C7A9-4009-893A-D94CAE83309B}" type="slidenum">
              <a:rPr lang="ar-IQ" smtClean="0"/>
              <a:pPr/>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F359CC-9109-41A3-98DC-929B0AA8F004}" type="datetimeFigureOut">
              <a:rPr lang="ar-IQ" smtClean="0"/>
              <a:pPr/>
              <a:t>07/04/1434</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5C1A547A-C7A9-4009-893A-D94CAE83309B}"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F359CC-9109-41A3-98DC-929B0AA8F004}" type="datetimeFigureOut">
              <a:rPr lang="ar-IQ" smtClean="0"/>
              <a:pPr/>
              <a:t>07/04/1434</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5C1A547A-C7A9-4009-893A-D94CAE83309B}" type="slidenum">
              <a:rPr lang="ar-IQ" smtClean="0"/>
              <a:pPr/>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F359CC-9109-41A3-98DC-929B0AA8F004}" type="datetimeFigureOut">
              <a:rPr lang="ar-IQ" smtClean="0"/>
              <a:pPr/>
              <a:t>07/04/1434</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5C1A547A-C7A9-4009-893A-D94CAE83309B}"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9F359CC-9109-41A3-98DC-929B0AA8F004}" type="datetimeFigureOut">
              <a:rPr lang="ar-IQ" smtClean="0"/>
              <a:pPr/>
              <a:t>07/04/1434</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5C1A547A-C7A9-4009-893A-D94CAE83309B}" type="slidenum">
              <a:rPr lang="ar-IQ" smtClean="0"/>
              <a:pPr/>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9F359CC-9109-41A3-98DC-929B0AA8F004}" type="datetimeFigureOut">
              <a:rPr lang="ar-IQ" smtClean="0"/>
              <a:pPr/>
              <a:t>07/04/1434</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5C1A547A-C7A9-4009-893A-D94CAE83309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9F359CC-9109-41A3-98DC-929B0AA8F004}" type="datetimeFigureOut">
              <a:rPr lang="ar-IQ" smtClean="0"/>
              <a:pPr/>
              <a:t>07/04/1434</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5C1A547A-C7A9-4009-893A-D94CAE83309B}"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9F359CC-9109-41A3-98DC-929B0AA8F004}" type="datetimeFigureOut">
              <a:rPr lang="ar-IQ" smtClean="0"/>
              <a:pPr/>
              <a:t>07/04/1434</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C1A547A-C7A9-4009-893A-D94CAE83309B}"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9F359CC-9109-41A3-98DC-929B0AA8F004}" type="datetimeFigureOut">
              <a:rPr lang="ar-IQ" smtClean="0"/>
              <a:pPr/>
              <a:t>07/04/1434</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C1A547A-C7A9-4009-893A-D94CAE83309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3071810"/>
            <a:ext cx="7772400" cy="1829761"/>
          </a:xfrm>
        </p:spPr>
        <p:txBody>
          <a:bodyPr>
            <a:noAutofit/>
          </a:bodyPr>
          <a:lstStyle/>
          <a:p>
            <a:pPr algn="ctr"/>
            <a:r>
              <a:rPr lang="ar-IQ" sz="7200" dirty="0" smtClean="0"/>
              <a:t/>
            </a:r>
            <a:br>
              <a:rPr lang="ar-IQ" sz="7200" dirty="0" smtClean="0"/>
            </a:br>
            <a:r>
              <a:rPr lang="ar-IQ" sz="7200" dirty="0" smtClean="0"/>
              <a:t/>
            </a:r>
            <a:br>
              <a:rPr lang="ar-IQ" sz="7200" dirty="0" smtClean="0"/>
            </a:br>
            <a:r>
              <a:rPr lang="ar-IQ" sz="7200" dirty="0" smtClean="0"/>
              <a:t/>
            </a:r>
            <a:br>
              <a:rPr lang="ar-IQ" sz="7200" dirty="0" smtClean="0"/>
            </a:br>
            <a:r>
              <a:rPr lang="ar-IQ" sz="7200" dirty="0" smtClean="0"/>
              <a:t>اجتماع الهيئة العامة الثاني يوم الاحد 17\2\2013</a:t>
            </a:r>
            <a:endParaRPr lang="ar-IQ" sz="7200" dirty="0"/>
          </a:p>
        </p:txBody>
      </p:sp>
    </p:spTree>
  </p:cSld>
  <p:clrMapOvr>
    <a:masterClrMapping/>
  </p:clrMapOvr>
  <p:transition spd="slow">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00174"/>
          <a:ext cx="8229600" cy="1464324"/>
        </p:xfrm>
        <a:graphic>
          <a:graphicData uri="http://schemas.openxmlformats.org/drawingml/2006/table">
            <a:tbl>
              <a:tblPr rtl="1" firstRow="1" bandRow="1">
                <a:tableStyleId>{5C22544A-7EE6-4342-B048-85BDC9FD1C3A}</a:tableStyleId>
              </a:tblPr>
              <a:tblGrid>
                <a:gridCol w="2057400"/>
                <a:gridCol w="2057400"/>
                <a:gridCol w="2057400"/>
                <a:gridCol w="2057400"/>
              </a:tblGrid>
              <a:tr h="351804">
                <a:tc>
                  <a:txBody>
                    <a:bodyPr/>
                    <a:lstStyle/>
                    <a:p>
                      <a:pPr algn="ctr" rtl="1" fontAlgn="b"/>
                      <a:r>
                        <a:rPr lang="ar-IQ" sz="2000" b="0" i="0" u="none" strike="noStrike" dirty="0">
                          <a:solidFill>
                            <a:srgbClr val="000000"/>
                          </a:solidFill>
                          <a:latin typeface="Arial"/>
                        </a:rPr>
                        <a:t>المادة</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عدد المشاركين</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عدد الناجحين</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نسبة النجاح</a:t>
                      </a:r>
                    </a:p>
                  </a:txBody>
                  <a:tcPr marL="0" marR="0" marT="0" marB="0" anchor="b"/>
                </a:tc>
              </a:tr>
              <a:tr h="370840">
                <a:tc>
                  <a:txBody>
                    <a:bodyPr/>
                    <a:lstStyle/>
                    <a:p>
                      <a:pPr algn="r" rtl="1" fontAlgn="b"/>
                      <a:r>
                        <a:rPr lang="ar-IQ" sz="2000" b="1" i="0" u="none" strike="noStrike" dirty="0">
                          <a:solidFill>
                            <a:srgbClr val="000000"/>
                          </a:solidFill>
                          <a:latin typeface="Arial"/>
                        </a:rPr>
                        <a:t>ظواهرالانتقال</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41</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27</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66%</a:t>
                      </a:r>
                    </a:p>
                  </a:txBody>
                  <a:tcPr marL="0" marR="0" marT="0" marB="0" anchor="b"/>
                </a:tc>
              </a:tr>
              <a:tr h="370840">
                <a:tc>
                  <a:txBody>
                    <a:bodyPr/>
                    <a:lstStyle/>
                    <a:p>
                      <a:pPr algn="r" rtl="1" fontAlgn="b"/>
                      <a:r>
                        <a:rPr lang="ar-IQ" sz="2000" b="1" i="0" u="none" strike="noStrike" dirty="0">
                          <a:solidFill>
                            <a:srgbClr val="000000"/>
                          </a:solidFill>
                          <a:latin typeface="Arial"/>
                        </a:rPr>
                        <a:t>الصناعات الكيمياوية</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41</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33</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80%</a:t>
                      </a:r>
                    </a:p>
                  </a:txBody>
                  <a:tcPr marL="0" marR="0" marT="0" marB="0" anchor="b"/>
                </a:tc>
              </a:tr>
              <a:tr h="370840">
                <a:tc>
                  <a:txBody>
                    <a:bodyPr/>
                    <a:lstStyle/>
                    <a:p>
                      <a:pPr algn="r" rtl="1" fontAlgn="b"/>
                      <a:r>
                        <a:rPr lang="ar-IQ" sz="2000" b="1" i="0" u="none" strike="noStrike" dirty="0">
                          <a:solidFill>
                            <a:srgbClr val="000000"/>
                          </a:solidFill>
                          <a:latin typeface="Arial"/>
                        </a:rPr>
                        <a:t>السيطرة على العمليات</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42</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27</a:t>
                      </a:r>
                    </a:p>
                  </a:txBody>
                  <a:tcPr marL="0" marR="0" marT="0" marB="0" anchor="b"/>
                </a:tc>
                <a:tc>
                  <a:txBody>
                    <a:bodyPr/>
                    <a:lstStyle/>
                    <a:p>
                      <a:pPr marL="0" algn="ctr" rtl="1" eaLnBrk="1" fontAlgn="b" latinLnBrk="0" hangingPunct="1"/>
                      <a:r>
                        <a:rPr kumimoji="0" lang="ar-IQ" sz="2000" b="1" i="0" u="none" strike="noStrike" kern="1200" dirty="0">
                          <a:solidFill>
                            <a:srgbClr val="000000"/>
                          </a:solidFill>
                          <a:latin typeface="Arial"/>
                          <a:ea typeface="+mn-ea"/>
                          <a:cs typeface="+mn-cs"/>
                        </a:rPr>
                        <a:t>64%</a:t>
                      </a:r>
                    </a:p>
                  </a:txBody>
                  <a:tcPr marL="0" marR="0" marT="0" marB="0" anchor="b"/>
                </a:tc>
              </a:tr>
            </a:tbl>
          </a:graphicData>
        </a:graphic>
      </p:graphicFrame>
      <p:sp>
        <p:nvSpPr>
          <p:cNvPr id="3" name="Title 2"/>
          <p:cNvSpPr>
            <a:spLocks noGrp="1"/>
          </p:cNvSpPr>
          <p:nvPr>
            <p:ph type="title"/>
          </p:nvPr>
        </p:nvSpPr>
        <p:spPr/>
        <p:txBody>
          <a:bodyPr/>
          <a:lstStyle/>
          <a:p>
            <a:pPr algn="ctr"/>
            <a:r>
              <a:rPr lang="ar-IQ" dirty="0" smtClean="0">
                <a:solidFill>
                  <a:schemeClr val="accent1">
                    <a:lumMod val="75000"/>
                  </a:schemeClr>
                </a:solidFill>
              </a:rPr>
              <a:t>المرحلة الرابعه </a:t>
            </a:r>
            <a:endParaRPr lang="ar-IQ" dirty="0">
              <a:solidFill>
                <a:schemeClr val="accent1">
                  <a:lumMod val="75000"/>
                </a:schemeClr>
              </a:solidFill>
            </a:endParaRPr>
          </a:p>
        </p:txBody>
      </p:sp>
      <p:graphicFrame>
        <p:nvGraphicFramePr>
          <p:cNvPr id="5" name="Chart 4"/>
          <p:cNvGraphicFramePr/>
          <p:nvPr/>
        </p:nvGraphicFramePr>
        <p:xfrm>
          <a:off x="1928794" y="3571876"/>
          <a:ext cx="5857916" cy="2466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1000108"/>
          <a:ext cx="8229600" cy="2966720"/>
        </p:xfrm>
        <a:graphic>
          <a:graphicData uri="http://schemas.openxmlformats.org/drawingml/2006/table">
            <a:tbl>
              <a:tblPr rtl="1" firstRow="1" bandRow="1">
                <a:tableStyleId>{5C22544A-7EE6-4342-B048-85BDC9FD1C3A}</a:tableStyleId>
              </a:tblPr>
              <a:tblGrid>
                <a:gridCol w="2057400"/>
                <a:gridCol w="2057400"/>
                <a:gridCol w="2057400"/>
                <a:gridCol w="2057400"/>
              </a:tblGrid>
              <a:tr h="370840">
                <a:tc>
                  <a:txBody>
                    <a:bodyPr/>
                    <a:lstStyle/>
                    <a:p>
                      <a:pPr algn="ctr" rtl="1" fontAlgn="b"/>
                      <a:r>
                        <a:rPr lang="ar-IQ" sz="2000" b="1" i="0" u="none" strike="noStrike" dirty="0">
                          <a:solidFill>
                            <a:srgbClr val="000000"/>
                          </a:solidFill>
                          <a:latin typeface="Arial"/>
                        </a:rPr>
                        <a:t>المادة</a:t>
                      </a:r>
                    </a:p>
                  </a:txBody>
                  <a:tcPr marL="0" marR="0" marT="0" marB="0" anchor="b"/>
                </a:tc>
                <a:tc>
                  <a:txBody>
                    <a:bodyPr/>
                    <a:lstStyle/>
                    <a:p>
                      <a:pPr algn="ctr" rtl="1" fontAlgn="b"/>
                      <a:r>
                        <a:rPr lang="ar-IQ" sz="2000" b="1" i="0" u="none" strike="noStrike">
                          <a:solidFill>
                            <a:srgbClr val="000000"/>
                          </a:solidFill>
                          <a:latin typeface="Arial"/>
                        </a:rPr>
                        <a:t>عدد المشاركين</a:t>
                      </a:r>
                    </a:p>
                  </a:txBody>
                  <a:tcPr marL="0" marR="0" marT="0" marB="0" anchor="b"/>
                </a:tc>
                <a:tc>
                  <a:txBody>
                    <a:bodyPr/>
                    <a:lstStyle/>
                    <a:p>
                      <a:pPr algn="ctr" rtl="1" fontAlgn="b"/>
                      <a:r>
                        <a:rPr lang="ar-IQ" sz="2000" b="1" i="0" u="none" strike="noStrike">
                          <a:solidFill>
                            <a:srgbClr val="000000"/>
                          </a:solidFill>
                          <a:latin typeface="Arial"/>
                        </a:rPr>
                        <a:t>عدد الناجحين</a:t>
                      </a:r>
                    </a:p>
                  </a:txBody>
                  <a:tcPr marL="0" marR="0" marT="0" marB="0" anchor="b"/>
                </a:tc>
                <a:tc>
                  <a:txBody>
                    <a:bodyPr/>
                    <a:lstStyle/>
                    <a:p>
                      <a:pPr algn="ctr" rtl="1" fontAlgn="b"/>
                      <a:r>
                        <a:rPr lang="ar-IQ" sz="2000" b="1" i="0" u="none" strike="noStrike">
                          <a:solidFill>
                            <a:srgbClr val="000000"/>
                          </a:solidFill>
                          <a:latin typeface="Arial"/>
                        </a:rPr>
                        <a:t>نسبة النجاح</a:t>
                      </a:r>
                    </a:p>
                  </a:txBody>
                  <a:tcPr marL="0" marR="0" marT="0" marB="0" anchor="b"/>
                </a:tc>
              </a:tr>
              <a:tr h="370840">
                <a:tc>
                  <a:txBody>
                    <a:bodyPr/>
                    <a:lstStyle/>
                    <a:p>
                      <a:pPr algn="r" rtl="1" fontAlgn="b"/>
                      <a:r>
                        <a:rPr lang="ar-IQ" sz="2000" b="1" i="0" u="none" strike="noStrike" dirty="0">
                          <a:solidFill>
                            <a:srgbClr val="000000"/>
                          </a:solidFill>
                          <a:latin typeface="Arial"/>
                        </a:rPr>
                        <a:t> انتقال كتلة</a:t>
                      </a:r>
                    </a:p>
                  </a:txBody>
                  <a:tcPr marL="0" marR="0" marT="0" marB="0" anchor="b"/>
                </a:tc>
                <a:tc>
                  <a:txBody>
                    <a:bodyPr/>
                    <a:lstStyle/>
                    <a:p>
                      <a:pPr algn="ctr" rtl="0" fontAlgn="b"/>
                      <a:r>
                        <a:rPr lang="ar-IQ" sz="2000" b="1" i="0" u="none" strike="noStrike">
                          <a:solidFill>
                            <a:srgbClr val="000000"/>
                          </a:solidFill>
                          <a:latin typeface="Arial"/>
                        </a:rPr>
                        <a:t>40</a:t>
                      </a:r>
                    </a:p>
                  </a:txBody>
                  <a:tcPr marL="0" marR="0" marT="0" marB="0" anchor="b"/>
                </a:tc>
                <a:tc>
                  <a:txBody>
                    <a:bodyPr/>
                    <a:lstStyle/>
                    <a:p>
                      <a:pPr algn="ctr" rtl="0" fontAlgn="b"/>
                      <a:r>
                        <a:rPr lang="ar-IQ" sz="2000" b="1" i="0" u="none" strike="noStrike">
                          <a:solidFill>
                            <a:srgbClr val="000000"/>
                          </a:solidFill>
                          <a:latin typeface="Arial"/>
                        </a:rPr>
                        <a:t>15</a:t>
                      </a:r>
                    </a:p>
                  </a:txBody>
                  <a:tcPr marL="0" marR="0" marT="0" marB="0" anchor="b"/>
                </a:tc>
                <a:tc>
                  <a:txBody>
                    <a:bodyPr/>
                    <a:lstStyle/>
                    <a:p>
                      <a:pPr algn="ctr" rtl="0" fontAlgn="b"/>
                      <a:r>
                        <a:rPr lang="ar-IQ" sz="2000" b="1" i="0" u="none" strike="noStrike">
                          <a:solidFill>
                            <a:srgbClr val="000000"/>
                          </a:solidFill>
                          <a:latin typeface="Arial"/>
                        </a:rPr>
                        <a:t>38%</a:t>
                      </a:r>
                    </a:p>
                  </a:txBody>
                  <a:tcPr marL="0" marR="0" marT="0" marB="0" anchor="b"/>
                </a:tc>
              </a:tr>
              <a:tr h="370840">
                <a:tc>
                  <a:txBody>
                    <a:bodyPr/>
                    <a:lstStyle/>
                    <a:p>
                      <a:pPr algn="r" rtl="1" fontAlgn="b"/>
                      <a:r>
                        <a:rPr lang="ar-IQ" sz="2000" b="1" i="0" u="none" strike="noStrike" dirty="0">
                          <a:solidFill>
                            <a:srgbClr val="000000"/>
                          </a:solidFill>
                          <a:latin typeface="Arial"/>
                        </a:rPr>
                        <a:t>انتقال حرارة</a:t>
                      </a:r>
                    </a:p>
                  </a:txBody>
                  <a:tcPr marL="0" marR="0" marT="0" marB="0" anchor="b"/>
                </a:tc>
                <a:tc>
                  <a:txBody>
                    <a:bodyPr/>
                    <a:lstStyle/>
                    <a:p>
                      <a:pPr algn="ctr" rtl="0" fontAlgn="b"/>
                      <a:r>
                        <a:rPr lang="ar-IQ" sz="2000" b="1" i="0" u="none" strike="noStrike">
                          <a:solidFill>
                            <a:srgbClr val="000000"/>
                          </a:solidFill>
                          <a:latin typeface="Arial"/>
                        </a:rPr>
                        <a:t>40</a:t>
                      </a:r>
                    </a:p>
                  </a:txBody>
                  <a:tcPr marL="0" marR="0" marT="0" marB="0" anchor="b"/>
                </a:tc>
                <a:tc>
                  <a:txBody>
                    <a:bodyPr/>
                    <a:lstStyle/>
                    <a:p>
                      <a:pPr algn="ctr" rtl="0" fontAlgn="b"/>
                      <a:r>
                        <a:rPr lang="ar-IQ" sz="2000" b="1" i="0" u="none" strike="noStrike">
                          <a:solidFill>
                            <a:srgbClr val="000000"/>
                          </a:solidFill>
                          <a:latin typeface="Arial"/>
                        </a:rPr>
                        <a:t>15</a:t>
                      </a:r>
                    </a:p>
                  </a:txBody>
                  <a:tcPr marL="0" marR="0" marT="0" marB="0" anchor="b"/>
                </a:tc>
                <a:tc>
                  <a:txBody>
                    <a:bodyPr/>
                    <a:lstStyle/>
                    <a:p>
                      <a:pPr algn="ctr" rtl="0" fontAlgn="b"/>
                      <a:r>
                        <a:rPr lang="ar-IQ" sz="2000" b="1" i="0" u="none" strike="noStrike">
                          <a:solidFill>
                            <a:srgbClr val="000000"/>
                          </a:solidFill>
                          <a:latin typeface="Arial"/>
                        </a:rPr>
                        <a:t>38%</a:t>
                      </a:r>
                    </a:p>
                  </a:txBody>
                  <a:tcPr marL="0" marR="0" marT="0" marB="0" anchor="b"/>
                </a:tc>
              </a:tr>
              <a:tr h="370840">
                <a:tc>
                  <a:txBody>
                    <a:bodyPr/>
                    <a:lstStyle/>
                    <a:p>
                      <a:pPr algn="r" rtl="1" fontAlgn="b"/>
                      <a:r>
                        <a:rPr lang="ar-IQ" sz="2000" b="1" i="0" u="none" strike="noStrike" dirty="0">
                          <a:solidFill>
                            <a:srgbClr val="000000"/>
                          </a:solidFill>
                          <a:latin typeface="Arial"/>
                        </a:rPr>
                        <a:t> تصميم المفاعل</a:t>
                      </a:r>
                    </a:p>
                  </a:txBody>
                  <a:tcPr marL="0" marR="0" marT="0" marB="0" anchor="b"/>
                </a:tc>
                <a:tc>
                  <a:txBody>
                    <a:bodyPr/>
                    <a:lstStyle/>
                    <a:p>
                      <a:pPr algn="ctr" rtl="0" fontAlgn="b"/>
                      <a:r>
                        <a:rPr lang="ar-IQ" sz="2000" b="1" i="0" u="none" strike="noStrike">
                          <a:solidFill>
                            <a:srgbClr val="000000"/>
                          </a:solidFill>
                          <a:latin typeface="Arial"/>
                        </a:rPr>
                        <a:t>41</a:t>
                      </a:r>
                    </a:p>
                  </a:txBody>
                  <a:tcPr marL="0" marR="0" marT="0" marB="0" anchor="b"/>
                </a:tc>
                <a:tc>
                  <a:txBody>
                    <a:bodyPr/>
                    <a:lstStyle/>
                    <a:p>
                      <a:pPr algn="ctr" rtl="0" fontAlgn="b"/>
                      <a:r>
                        <a:rPr lang="ar-IQ" sz="2000" b="1" i="0" u="none" strike="noStrike" dirty="0">
                          <a:solidFill>
                            <a:srgbClr val="000000"/>
                          </a:solidFill>
                          <a:latin typeface="Arial"/>
                        </a:rPr>
                        <a:t>24</a:t>
                      </a:r>
                    </a:p>
                  </a:txBody>
                  <a:tcPr marL="0" marR="0" marT="0" marB="0" anchor="b"/>
                </a:tc>
                <a:tc>
                  <a:txBody>
                    <a:bodyPr/>
                    <a:lstStyle/>
                    <a:p>
                      <a:pPr algn="ctr" rtl="0" fontAlgn="b"/>
                      <a:r>
                        <a:rPr lang="ar-IQ" sz="2000" b="1" i="0" u="none" strike="noStrike">
                          <a:solidFill>
                            <a:srgbClr val="000000"/>
                          </a:solidFill>
                          <a:latin typeface="Arial"/>
                        </a:rPr>
                        <a:t>59%</a:t>
                      </a:r>
                    </a:p>
                  </a:txBody>
                  <a:tcPr marL="0" marR="0" marT="0" marB="0" anchor="b"/>
                </a:tc>
              </a:tr>
              <a:tr h="370840">
                <a:tc>
                  <a:txBody>
                    <a:bodyPr/>
                    <a:lstStyle/>
                    <a:p>
                      <a:pPr algn="r" rtl="1" fontAlgn="b"/>
                      <a:r>
                        <a:rPr lang="ar-IQ" sz="2000" b="1" i="0" u="none" strike="noStrike" dirty="0">
                          <a:solidFill>
                            <a:srgbClr val="000000"/>
                          </a:solidFill>
                          <a:latin typeface="Arial"/>
                        </a:rPr>
                        <a:t>الرياضيات التطبيقية</a:t>
                      </a:r>
                    </a:p>
                  </a:txBody>
                  <a:tcPr marL="0" marR="0" marT="0" marB="0" anchor="b"/>
                </a:tc>
                <a:tc>
                  <a:txBody>
                    <a:bodyPr/>
                    <a:lstStyle/>
                    <a:p>
                      <a:pPr algn="ctr" rtl="0" fontAlgn="b"/>
                      <a:r>
                        <a:rPr lang="ar-IQ" sz="2000" b="1" i="0" u="none" strike="noStrike" dirty="0">
                          <a:solidFill>
                            <a:srgbClr val="000000"/>
                          </a:solidFill>
                          <a:latin typeface="Arial"/>
                        </a:rPr>
                        <a:t>41</a:t>
                      </a:r>
                    </a:p>
                  </a:txBody>
                  <a:tcPr marL="0" marR="0" marT="0" marB="0" anchor="b"/>
                </a:tc>
                <a:tc>
                  <a:txBody>
                    <a:bodyPr/>
                    <a:lstStyle/>
                    <a:p>
                      <a:pPr algn="ctr" rtl="0" fontAlgn="b"/>
                      <a:r>
                        <a:rPr lang="ar-IQ" sz="2000" b="1" i="0" u="none" strike="noStrike">
                          <a:solidFill>
                            <a:srgbClr val="000000"/>
                          </a:solidFill>
                          <a:latin typeface="Arial"/>
                        </a:rPr>
                        <a:t>16</a:t>
                      </a:r>
                    </a:p>
                  </a:txBody>
                  <a:tcPr marL="0" marR="0" marT="0" marB="0" anchor="b"/>
                </a:tc>
                <a:tc>
                  <a:txBody>
                    <a:bodyPr/>
                    <a:lstStyle/>
                    <a:p>
                      <a:pPr algn="ctr" rtl="0" fontAlgn="b"/>
                      <a:r>
                        <a:rPr lang="ar-IQ" sz="2000" b="1" i="0" u="none" strike="noStrike">
                          <a:solidFill>
                            <a:srgbClr val="000000"/>
                          </a:solidFill>
                          <a:latin typeface="Arial"/>
                        </a:rPr>
                        <a:t>39%</a:t>
                      </a:r>
                    </a:p>
                  </a:txBody>
                  <a:tcPr marL="0" marR="0" marT="0" marB="0" anchor="b"/>
                </a:tc>
              </a:tr>
              <a:tr h="370840">
                <a:tc>
                  <a:txBody>
                    <a:bodyPr/>
                    <a:lstStyle/>
                    <a:p>
                      <a:pPr algn="r" rtl="1" fontAlgn="b"/>
                      <a:r>
                        <a:rPr lang="ar-IQ" sz="2000" b="1" i="0" u="none" strike="noStrike" dirty="0">
                          <a:solidFill>
                            <a:srgbClr val="000000"/>
                          </a:solidFill>
                          <a:latin typeface="Arial"/>
                        </a:rPr>
                        <a:t>احصاء وقياسات</a:t>
                      </a:r>
                    </a:p>
                  </a:txBody>
                  <a:tcPr marL="0" marR="0" marT="0" marB="0" anchor="b"/>
                </a:tc>
                <a:tc>
                  <a:txBody>
                    <a:bodyPr/>
                    <a:lstStyle/>
                    <a:p>
                      <a:pPr algn="ctr" rtl="0" fontAlgn="b"/>
                      <a:r>
                        <a:rPr lang="ar-IQ" sz="2000" b="1" i="0" u="none" strike="noStrike" dirty="0">
                          <a:solidFill>
                            <a:srgbClr val="000000"/>
                          </a:solidFill>
                          <a:latin typeface="Arial"/>
                        </a:rPr>
                        <a:t>40</a:t>
                      </a:r>
                    </a:p>
                  </a:txBody>
                  <a:tcPr marL="0" marR="0" marT="0" marB="0" anchor="b"/>
                </a:tc>
                <a:tc>
                  <a:txBody>
                    <a:bodyPr/>
                    <a:lstStyle/>
                    <a:p>
                      <a:pPr algn="ctr" rtl="0" fontAlgn="b"/>
                      <a:r>
                        <a:rPr lang="ar-IQ" sz="2000" b="1" i="0" u="none" strike="noStrike" dirty="0">
                          <a:solidFill>
                            <a:srgbClr val="000000"/>
                          </a:solidFill>
                          <a:latin typeface="Arial"/>
                        </a:rPr>
                        <a:t>37</a:t>
                      </a:r>
                    </a:p>
                  </a:txBody>
                  <a:tcPr marL="0" marR="0" marT="0" marB="0" anchor="b"/>
                </a:tc>
                <a:tc>
                  <a:txBody>
                    <a:bodyPr/>
                    <a:lstStyle/>
                    <a:p>
                      <a:pPr algn="ctr" rtl="0" fontAlgn="b"/>
                      <a:r>
                        <a:rPr lang="ar-IQ" sz="2000" b="1" i="0" u="none" strike="noStrike">
                          <a:solidFill>
                            <a:srgbClr val="000000"/>
                          </a:solidFill>
                          <a:latin typeface="Arial"/>
                        </a:rPr>
                        <a:t>93%</a:t>
                      </a:r>
                    </a:p>
                  </a:txBody>
                  <a:tcPr marL="0" marR="0" marT="0" marB="0" anchor="b"/>
                </a:tc>
              </a:tr>
              <a:tr h="370840">
                <a:tc>
                  <a:txBody>
                    <a:bodyPr/>
                    <a:lstStyle/>
                    <a:p>
                      <a:pPr algn="r" rtl="1" fontAlgn="b"/>
                      <a:r>
                        <a:rPr lang="ar-IQ" sz="2000" b="1" i="0" u="none" strike="noStrike">
                          <a:solidFill>
                            <a:srgbClr val="000000"/>
                          </a:solidFill>
                          <a:latin typeface="Arial"/>
                        </a:rPr>
                        <a:t>حرية وديمقراطيه</a:t>
                      </a:r>
                    </a:p>
                  </a:txBody>
                  <a:tcPr marL="0" marR="0" marT="0" marB="0" anchor="b"/>
                </a:tc>
                <a:tc>
                  <a:txBody>
                    <a:bodyPr/>
                    <a:lstStyle/>
                    <a:p>
                      <a:pPr algn="ctr" rtl="0" fontAlgn="b"/>
                      <a:r>
                        <a:rPr lang="ar-IQ" sz="2000" b="1" i="0" u="none" strike="noStrike">
                          <a:solidFill>
                            <a:srgbClr val="000000"/>
                          </a:solidFill>
                          <a:latin typeface="Arial"/>
                        </a:rPr>
                        <a:t>37</a:t>
                      </a:r>
                    </a:p>
                  </a:txBody>
                  <a:tcPr marL="0" marR="0" marT="0" marB="0" anchor="b"/>
                </a:tc>
                <a:tc>
                  <a:txBody>
                    <a:bodyPr/>
                    <a:lstStyle/>
                    <a:p>
                      <a:pPr algn="ctr" rtl="0" fontAlgn="b"/>
                      <a:r>
                        <a:rPr lang="ar-IQ" sz="2000" b="1" i="0" u="none" strike="noStrike" dirty="0">
                          <a:solidFill>
                            <a:srgbClr val="000000"/>
                          </a:solidFill>
                          <a:latin typeface="Arial"/>
                        </a:rPr>
                        <a:t>32</a:t>
                      </a:r>
                    </a:p>
                  </a:txBody>
                  <a:tcPr marL="0" marR="0" marT="0" marB="0" anchor="b"/>
                </a:tc>
                <a:tc>
                  <a:txBody>
                    <a:bodyPr/>
                    <a:lstStyle/>
                    <a:p>
                      <a:pPr algn="ctr" rtl="0" fontAlgn="b"/>
                      <a:r>
                        <a:rPr lang="ar-IQ" sz="2000" b="1" i="0" u="none" strike="noStrike" dirty="0">
                          <a:solidFill>
                            <a:srgbClr val="000000"/>
                          </a:solidFill>
                          <a:latin typeface="Arial"/>
                        </a:rPr>
                        <a:t>86%</a:t>
                      </a:r>
                    </a:p>
                  </a:txBody>
                  <a:tcPr marL="0" marR="0" marT="0" marB="0" anchor="b"/>
                </a:tc>
              </a:tr>
              <a:tr h="370840">
                <a:tc>
                  <a:txBody>
                    <a:bodyPr/>
                    <a:lstStyle/>
                    <a:p>
                      <a:pPr algn="r" rtl="1" fontAlgn="b"/>
                      <a:r>
                        <a:rPr lang="ar-IQ" sz="2000" b="1" i="0" u="none" strike="noStrike" dirty="0">
                          <a:solidFill>
                            <a:srgbClr val="000000"/>
                          </a:solidFill>
                          <a:latin typeface="Arial"/>
                        </a:rPr>
                        <a:t>تصميم معدات</a:t>
                      </a:r>
                    </a:p>
                  </a:txBody>
                  <a:tcPr marL="0" marR="0" marT="0" marB="0" anchor="b"/>
                </a:tc>
                <a:tc>
                  <a:txBody>
                    <a:bodyPr/>
                    <a:lstStyle/>
                    <a:p>
                      <a:pPr algn="ctr" rtl="0" fontAlgn="b"/>
                      <a:r>
                        <a:rPr lang="ar-IQ" sz="2000" b="1" i="0" u="none" strike="noStrike" dirty="0">
                          <a:solidFill>
                            <a:srgbClr val="000000"/>
                          </a:solidFill>
                          <a:latin typeface="Arial"/>
                        </a:rPr>
                        <a:t>39</a:t>
                      </a:r>
                    </a:p>
                  </a:txBody>
                  <a:tcPr marL="0" marR="0" marT="0" marB="0" anchor="b"/>
                </a:tc>
                <a:tc>
                  <a:txBody>
                    <a:bodyPr/>
                    <a:lstStyle/>
                    <a:p>
                      <a:pPr algn="ctr" rtl="0" fontAlgn="b"/>
                      <a:r>
                        <a:rPr lang="ar-IQ" sz="2000" b="1" i="0" u="none" strike="noStrike" dirty="0">
                          <a:solidFill>
                            <a:srgbClr val="000000"/>
                          </a:solidFill>
                          <a:latin typeface="Arial"/>
                        </a:rPr>
                        <a:t>19</a:t>
                      </a:r>
                    </a:p>
                  </a:txBody>
                  <a:tcPr marL="0" marR="0" marT="0" marB="0" anchor="b"/>
                </a:tc>
                <a:tc>
                  <a:txBody>
                    <a:bodyPr/>
                    <a:lstStyle/>
                    <a:p>
                      <a:pPr algn="ctr" rtl="0" fontAlgn="b"/>
                      <a:r>
                        <a:rPr lang="ar-IQ" sz="2000" b="1" i="0" u="none" strike="noStrike" dirty="0">
                          <a:solidFill>
                            <a:srgbClr val="000000"/>
                          </a:solidFill>
                          <a:latin typeface="Arial"/>
                        </a:rPr>
                        <a:t>49%</a:t>
                      </a:r>
                    </a:p>
                  </a:txBody>
                  <a:tcPr marL="0" marR="0" marT="0" marB="0" anchor="b"/>
                </a:tc>
              </a:tr>
            </a:tbl>
          </a:graphicData>
        </a:graphic>
      </p:graphicFrame>
      <p:sp>
        <p:nvSpPr>
          <p:cNvPr id="3" name="Title 2"/>
          <p:cNvSpPr>
            <a:spLocks noGrp="1"/>
          </p:cNvSpPr>
          <p:nvPr>
            <p:ph type="title"/>
          </p:nvPr>
        </p:nvSpPr>
        <p:spPr>
          <a:xfrm>
            <a:off x="500034" y="0"/>
            <a:ext cx="8229600" cy="1143000"/>
          </a:xfrm>
        </p:spPr>
        <p:txBody>
          <a:bodyPr>
            <a:normAutofit/>
          </a:bodyPr>
          <a:lstStyle/>
          <a:p>
            <a:pPr algn="ctr"/>
            <a:r>
              <a:rPr lang="ar-IQ" dirty="0" smtClean="0">
                <a:solidFill>
                  <a:schemeClr val="accent1">
                    <a:lumMod val="75000"/>
                  </a:schemeClr>
                </a:solidFill>
              </a:rPr>
              <a:t>المرحلة الثالثة</a:t>
            </a:r>
          </a:p>
        </p:txBody>
      </p:sp>
      <p:graphicFrame>
        <p:nvGraphicFramePr>
          <p:cNvPr id="5" name="Chart 4"/>
          <p:cNvGraphicFramePr/>
          <p:nvPr/>
        </p:nvGraphicFramePr>
        <p:xfrm>
          <a:off x="1571604" y="3929066"/>
          <a:ext cx="6929486" cy="2533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71472" y="1000108"/>
          <a:ext cx="8229600" cy="2966720"/>
        </p:xfrm>
        <a:graphic>
          <a:graphicData uri="http://schemas.openxmlformats.org/drawingml/2006/table">
            <a:tbl>
              <a:tblPr rtl="1" firstRow="1" bandRow="1">
                <a:tableStyleId>{5C22544A-7EE6-4342-B048-85BDC9FD1C3A}</a:tableStyleId>
              </a:tblPr>
              <a:tblGrid>
                <a:gridCol w="2057400"/>
                <a:gridCol w="2057400"/>
                <a:gridCol w="2057400"/>
                <a:gridCol w="2057400"/>
              </a:tblGrid>
              <a:tr h="370840">
                <a:tc>
                  <a:txBody>
                    <a:bodyPr/>
                    <a:lstStyle/>
                    <a:p>
                      <a:pPr algn="ctr" rtl="1" fontAlgn="b"/>
                      <a:r>
                        <a:rPr lang="ar-IQ" sz="2000" b="1" i="0" u="none" strike="noStrike" dirty="0">
                          <a:solidFill>
                            <a:srgbClr val="000000"/>
                          </a:solidFill>
                          <a:latin typeface="Arial"/>
                        </a:rPr>
                        <a:t>المادة</a:t>
                      </a:r>
                    </a:p>
                  </a:txBody>
                  <a:tcPr marL="0" marR="0" marT="0" marB="0" anchor="b"/>
                </a:tc>
                <a:tc>
                  <a:txBody>
                    <a:bodyPr/>
                    <a:lstStyle/>
                    <a:p>
                      <a:pPr algn="ctr" rtl="1" fontAlgn="b"/>
                      <a:r>
                        <a:rPr lang="ar-IQ" sz="2000" b="1" i="0" u="none" strike="noStrike">
                          <a:solidFill>
                            <a:srgbClr val="000000"/>
                          </a:solidFill>
                          <a:latin typeface="Arial"/>
                        </a:rPr>
                        <a:t>عدد المشاركين</a:t>
                      </a:r>
                    </a:p>
                  </a:txBody>
                  <a:tcPr marL="0" marR="0" marT="0" marB="0" anchor="b"/>
                </a:tc>
                <a:tc>
                  <a:txBody>
                    <a:bodyPr/>
                    <a:lstStyle/>
                    <a:p>
                      <a:pPr algn="ctr" rtl="1" fontAlgn="b"/>
                      <a:r>
                        <a:rPr lang="ar-IQ" sz="2000" b="1" i="0" u="none" strike="noStrike">
                          <a:solidFill>
                            <a:srgbClr val="000000"/>
                          </a:solidFill>
                          <a:latin typeface="Arial"/>
                        </a:rPr>
                        <a:t>عدد الناجحين</a:t>
                      </a:r>
                    </a:p>
                  </a:txBody>
                  <a:tcPr marL="0" marR="0" marT="0" marB="0" anchor="b"/>
                </a:tc>
                <a:tc>
                  <a:txBody>
                    <a:bodyPr/>
                    <a:lstStyle/>
                    <a:p>
                      <a:pPr algn="ctr" rtl="1" fontAlgn="b"/>
                      <a:r>
                        <a:rPr lang="ar-IQ" sz="2000" b="1" i="0" u="none" strike="noStrike">
                          <a:solidFill>
                            <a:srgbClr val="000000"/>
                          </a:solidFill>
                          <a:latin typeface="Arial"/>
                        </a:rPr>
                        <a:t>نسبة النجاح</a:t>
                      </a:r>
                    </a:p>
                  </a:txBody>
                  <a:tcPr marL="0" marR="0" marT="0" marB="0" anchor="b"/>
                </a:tc>
              </a:tr>
              <a:tr h="370840">
                <a:tc>
                  <a:txBody>
                    <a:bodyPr/>
                    <a:lstStyle/>
                    <a:p>
                      <a:pPr algn="r" rtl="1" fontAlgn="b"/>
                      <a:r>
                        <a:rPr lang="ar-IQ" sz="2000" b="1" i="0" u="none" strike="noStrike" dirty="0">
                          <a:solidFill>
                            <a:srgbClr val="000000"/>
                          </a:solidFill>
                          <a:latin typeface="Arial"/>
                        </a:rPr>
                        <a:t>جريان الموائع</a:t>
                      </a:r>
                    </a:p>
                  </a:txBody>
                  <a:tcPr marL="0" marR="0" marT="0" marB="0" anchor="b"/>
                </a:tc>
                <a:tc>
                  <a:txBody>
                    <a:bodyPr/>
                    <a:lstStyle/>
                    <a:p>
                      <a:pPr algn="ctr" rtl="0" fontAlgn="b"/>
                      <a:r>
                        <a:rPr lang="ar-IQ" sz="2000" b="1" i="0" u="none" strike="noStrike">
                          <a:solidFill>
                            <a:srgbClr val="000000"/>
                          </a:solidFill>
                          <a:latin typeface="Arial"/>
                        </a:rPr>
                        <a:t>51</a:t>
                      </a:r>
                    </a:p>
                  </a:txBody>
                  <a:tcPr marL="0" marR="0" marT="0" marB="0" anchor="b"/>
                </a:tc>
                <a:tc>
                  <a:txBody>
                    <a:bodyPr/>
                    <a:lstStyle/>
                    <a:p>
                      <a:pPr algn="ctr" rtl="0" fontAlgn="b"/>
                      <a:r>
                        <a:rPr lang="ar-IQ" sz="2000" b="1" i="0" u="none" strike="noStrike">
                          <a:solidFill>
                            <a:srgbClr val="000000"/>
                          </a:solidFill>
                          <a:latin typeface="Arial"/>
                        </a:rPr>
                        <a:t>17</a:t>
                      </a:r>
                    </a:p>
                  </a:txBody>
                  <a:tcPr marL="0" marR="0" marT="0" marB="0" anchor="b"/>
                </a:tc>
                <a:tc>
                  <a:txBody>
                    <a:bodyPr/>
                    <a:lstStyle/>
                    <a:p>
                      <a:pPr algn="ctr" rtl="0" fontAlgn="b"/>
                      <a:r>
                        <a:rPr lang="ar-IQ" sz="2000" b="1" i="0" u="none" strike="noStrike">
                          <a:solidFill>
                            <a:srgbClr val="000000"/>
                          </a:solidFill>
                          <a:latin typeface="Arial"/>
                        </a:rPr>
                        <a:t>33%</a:t>
                      </a:r>
                    </a:p>
                  </a:txBody>
                  <a:tcPr marL="0" marR="0" marT="0" marB="0" anchor="b"/>
                </a:tc>
              </a:tr>
              <a:tr h="370840">
                <a:tc>
                  <a:txBody>
                    <a:bodyPr/>
                    <a:lstStyle/>
                    <a:p>
                      <a:pPr algn="r" rtl="1" fontAlgn="b"/>
                      <a:r>
                        <a:rPr lang="ar-IQ" sz="2000" b="1" i="0" u="none" strike="noStrike" dirty="0">
                          <a:solidFill>
                            <a:srgbClr val="000000"/>
                          </a:solidFill>
                          <a:latin typeface="Arial"/>
                        </a:rPr>
                        <a:t> كيمياء فيزياوية</a:t>
                      </a:r>
                    </a:p>
                  </a:txBody>
                  <a:tcPr marL="0" marR="0" marT="0" marB="0" anchor="b"/>
                </a:tc>
                <a:tc>
                  <a:txBody>
                    <a:bodyPr/>
                    <a:lstStyle/>
                    <a:p>
                      <a:pPr algn="ctr" rtl="0" fontAlgn="b"/>
                      <a:r>
                        <a:rPr lang="ar-IQ" sz="2000" b="1" i="0" u="none" strike="noStrike" dirty="0">
                          <a:solidFill>
                            <a:srgbClr val="000000"/>
                          </a:solidFill>
                          <a:latin typeface="Arial"/>
                        </a:rPr>
                        <a:t>51</a:t>
                      </a:r>
                    </a:p>
                  </a:txBody>
                  <a:tcPr marL="0" marR="0" marT="0" marB="0" anchor="b"/>
                </a:tc>
                <a:tc>
                  <a:txBody>
                    <a:bodyPr/>
                    <a:lstStyle/>
                    <a:p>
                      <a:pPr algn="ctr" rtl="0" fontAlgn="b"/>
                      <a:r>
                        <a:rPr lang="ar-IQ" sz="2000" b="1" i="0" u="none" strike="noStrike">
                          <a:solidFill>
                            <a:srgbClr val="000000"/>
                          </a:solidFill>
                          <a:latin typeface="Arial"/>
                        </a:rPr>
                        <a:t>23</a:t>
                      </a:r>
                    </a:p>
                  </a:txBody>
                  <a:tcPr marL="0" marR="0" marT="0" marB="0" anchor="b"/>
                </a:tc>
                <a:tc>
                  <a:txBody>
                    <a:bodyPr/>
                    <a:lstStyle/>
                    <a:p>
                      <a:pPr algn="ctr" rtl="0" fontAlgn="b"/>
                      <a:r>
                        <a:rPr lang="ar-IQ" sz="2000" b="1" i="0" u="none" strike="noStrike">
                          <a:solidFill>
                            <a:srgbClr val="000000"/>
                          </a:solidFill>
                          <a:latin typeface="Arial"/>
                        </a:rPr>
                        <a:t>45%</a:t>
                      </a:r>
                    </a:p>
                  </a:txBody>
                  <a:tcPr marL="0" marR="0" marT="0" marB="0" anchor="b"/>
                </a:tc>
              </a:tr>
              <a:tr h="370840">
                <a:tc>
                  <a:txBody>
                    <a:bodyPr/>
                    <a:lstStyle/>
                    <a:p>
                      <a:pPr algn="r" rtl="1" fontAlgn="b"/>
                      <a:r>
                        <a:rPr lang="ar-IQ" sz="2000" b="1" i="0" u="none" strike="noStrike">
                          <a:solidFill>
                            <a:srgbClr val="000000"/>
                          </a:solidFill>
                          <a:latin typeface="Arial"/>
                        </a:rPr>
                        <a:t>تكنولوجيا الوقود</a:t>
                      </a:r>
                    </a:p>
                  </a:txBody>
                  <a:tcPr marL="0" marR="0" marT="0" marB="0" anchor="b"/>
                </a:tc>
                <a:tc>
                  <a:txBody>
                    <a:bodyPr/>
                    <a:lstStyle/>
                    <a:p>
                      <a:pPr algn="ctr" rtl="0" fontAlgn="b"/>
                      <a:r>
                        <a:rPr lang="ar-IQ" sz="2000" b="1" i="0" u="none" strike="noStrike" dirty="0">
                          <a:solidFill>
                            <a:srgbClr val="000000"/>
                          </a:solidFill>
                          <a:latin typeface="Arial"/>
                        </a:rPr>
                        <a:t>51</a:t>
                      </a:r>
                    </a:p>
                  </a:txBody>
                  <a:tcPr marL="0" marR="0" marT="0" marB="0" anchor="b"/>
                </a:tc>
                <a:tc>
                  <a:txBody>
                    <a:bodyPr/>
                    <a:lstStyle/>
                    <a:p>
                      <a:pPr algn="ctr" rtl="0" fontAlgn="b"/>
                      <a:r>
                        <a:rPr lang="ar-IQ" sz="2000" b="1" i="0" u="none" strike="noStrike">
                          <a:solidFill>
                            <a:srgbClr val="000000"/>
                          </a:solidFill>
                          <a:latin typeface="Arial"/>
                        </a:rPr>
                        <a:t>30</a:t>
                      </a:r>
                    </a:p>
                  </a:txBody>
                  <a:tcPr marL="0" marR="0" marT="0" marB="0" anchor="b"/>
                </a:tc>
                <a:tc>
                  <a:txBody>
                    <a:bodyPr/>
                    <a:lstStyle/>
                    <a:p>
                      <a:pPr algn="ctr" rtl="0" fontAlgn="b"/>
                      <a:r>
                        <a:rPr lang="ar-IQ" sz="2000" b="1" i="0" u="none" strike="noStrike">
                          <a:solidFill>
                            <a:srgbClr val="000000"/>
                          </a:solidFill>
                          <a:latin typeface="Arial"/>
                        </a:rPr>
                        <a:t>59%</a:t>
                      </a:r>
                    </a:p>
                  </a:txBody>
                  <a:tcPr marL="0" marR="0" marT="0" marB="0" anchor="b"/>
                </a:tc>
              </a:tr>
              <a:tr h="370840">
                <a:tc>
                  <a:txBody>
                    <a:bodyPr/>
                    <a:lstStyle/>
                    <a:p>
                      <a:pPr algn="r" rtl="1" fontAlgn="b"/>
                      <a:r>
                        <a:rPr lang="ar-IQ" sz="2000" b="1" i="0" u="none" strike="noStrike">
                          <a:solidFill>
                            <a:srgbClr val="000000"/>
                          </a:solidFill>
                          <a:latin typeface="Arial"/>
                        </a:rPr>
                        <a:t>رياضيات (2)</a:t>
                      </a:r>
                    </a:p>
                  </a:txBody>
                  <a:tcPr marL="0" marR="0" marT="0" marB="0" anchor="b"/>
                </a:tc>
                <a:tc>
                  <a:txBody>
                    <a:bodyPr/>
                    <a:lstStyle/>
                    <a:p>
                      <a:pPr algn="ctr" rtl="0" fontAlgn="b"/>
                      <a:r>
                        <a:rPr lang="ar-IQ" sz="2000" b="1" i="0" u="none" strike="noStrike" dirty="0">
                          <a:solidFill>
                            <a:srgbClr val="000000"/>
                          </a:solidFill>
                          <a:latin typeface="Arial"/>
                        </a:rPr>
                        <a:t>50</a:t>
                      </a:r>
                    </a:p>
                  </a:txBody>
                  <a:tcPr marL="0" marR="0" marT="0" marB="0" anchor="b"/>
                </a:tc>
                <a:tc>
                  <a:txBody>
                    <a:bodyPr/>
                    <a:lstStyle/>
                    <a:p>
                      <a:pPr algn="ctr" rtl="0" fontAlgn="b"/>
                      <a:r>
                        <a:rPr lang="ar-IQ" sz="2000" b="1" i="0" u="none" strike="noStrike">
                          <a:solidFill>
                            <a:srgbClr val="000000"/>
                          </a:solidFill>
                          <a:latin typeface="Arial"/>
                        </a:rPr>
                        <a:t>16</a:t>
                      </a:r>
                    </a:p>
                  </a:txBody>
                  <a:tcPr marL="0" marR="0" marT="0" marB="0" anchor="b"/>
                </a:tc>
                <a:tc>
                  <a:txBody>
                    <a:bodyPr/>
                    <a:lstStyle/>
                    <a:p>
                      <a:pPr algn="ctr" rtl="0" fontAlgn="b"/>
                      <a:r>
                        <a:rPr lang="ar-IQ" sz="2000" b="1" i="0" u="none" strike="noStrike">
                          <a:solidFill>
                            <a:srgbClr val="000000"/>
                          </a:solidFill>
                          <a:latin typeface="Arial"/>
                        </a:rPr>
                        <a:t>32%</a:t>
                      </a:r>
                    </a:p>
                  </a:txBody>
                  <a:tcPr marL="0" marR="0" marT="0" marB="0" anchor="b"/>
                </a:tc>
              </a:tr>
              <a:tr h="370840">
                <a:tc>
                  <a:txBody>
                    <a:bodyPr/>
                    <a:lstStyle/>
                    <a:p>
                      <a:pPr algn="r" rtl="1" fontAlgn="b"/>
                      <a:r>
                        <a:rPr lang="ar-IQ" sz="2000" b="1" i="0" u="none" strike="noStrike">
                          <a:solidFill>
                            <a:srgbClr val="000000"/>
                          </a:solidFill>
                          <a:latin typeface="Arial"/>
                        </a:rPr>
                        <a:t>برمجه (2)</a:t>
                      </a:r>
                    </a:p>
                  </a:txBody>
                  <a:tcPr marL="0" marR="0" marT="0" marB="0" anchor="b"/>
                </a:tc>
                <a:tc>
                  <a:txBody>
                    <a:bodyPr/>
                    <a:lstStyle/>
                    <a:p>
                      <a:pPr algn="ctr" rtl="0" fontAlgn="b"/>
                      <a:r>
                        <a:rPr lang="ar-IQ" sz="2000" b="1" i="0" u="none" strike="noStrike" dirty="0">
                          <a:solidFill>
                            <a:srgbClr val="000000"/>
                          </a:solidFill>
                          <a:latin typeface="Arial"/>
                        </a:rPr>
                        <a:t>51</a:t>
                      </a:r>
                    </a:p>
                  </a:txBody>
                  <a:tcPr marL="0" marR="0" marT="0" marB="0" anchor="b"/>
                </a:tc>
                <a:tc>
                  <a:txBody>
                    <a:bodyPr/>
                    <a:lstStyle/>
                    <a:p>
                      <a:pPr algn="ctr" rtl="0" fontAlgn="b"/>
                      <a:r>
                        <a:rPr lang="ar-IQ" sz="2000" b="1" i="0" u="none" strike="noStrike" dirty="0">
                          <a:solidFill>
                            <a:srgbClr val="000000"/>
                          </a:solidFill>
                          <a:latin typeface="Arial"/>
                        </a:rPr>
                        <a:t>46</a:t>
                      </a:r>
                    </a:p>
                  </a:txBody>
                  <a:tcPr marL="0" marR="0" marT="0" marB="0" anchor="b"/>
                </a:tc>
                <a:tc>
                  <a:txBody>
                    <a:bodyPr/>
                    <a:lstStyle/>
                    <a:p>
                      <a:pPr algn="ctr" rtl="0" fontAlgn="b"/>
                      <a:r>
                        <a:rPr lang="ar-IQ" sz="2000" b="1" i="0" u="none" strike="noStrike">
                          <a:solidFill>
                            <a:srgbClr val="000000"/>
                          </a:solidFill>
                          <a:latin typeface="Arial"/>
                        </a:rPr>
                        <a:t>90%</a:t>
                      </a:r>
                    </a:p>
                  </a:txBody>
                  <a:tcPr marL="0" marR="0" marT="0" marB="0" anchor="b"/>
                </a:tc>
              </a:tr>
              <a:tr h="370840">
                <a:tc>
                  <a:txBody>
                    <a:bodyPr/>
                    <a:lstStyle/>
                    <a:p>
                      <a:pPr algn="r" rtl="1" fontAlgn="b"/>
                      <a:r>
                        <a:rPr lang="ar-IQ" sz="2000" b="1" i="0" u="none" strike="noStrike">
                          <a:solidFill>
                            <a:srgbClr val="000000"/>
                          </a:solidFill>
                          <a:latin typeface="Arial"/>
                        </a:rPr>
                        <a:t>احصاء وقياسات</a:t>
                      </a:r>
                    </a:p>
                  </a:txBody>
                  <a:tcPr marL="0" marR="0" marT="0" marB="0" anchor="b"/>
                </a:tc>
                <a:tc>
                  <a:txBody>
                    <a:bodyPr/>
                    <a:lstStyle/>
                    <a:p>
                      <a:pPr algn="ctr" rtl="0" fontAlgn="b"/>
                      <a:r>
                        <a:rPr lang="ar-IQ" sz="2000" b="1" i="0" u="none" strike="noStrike">
                          <a:solidFill>
                            <a:srgbClr val="000000"/>
                          </a:solidFill>
                          <a:latin typeface="Arial"/>
                        </a:rPr>
                        <a:t>52</a:t>
                      </a:r>
                    </a:p>
                  </a:txBody>
                  <a:tcPr marL="0" marR="0" marT="0" marB="0" anchor="b"/>
                </a:tc>
                <a:tc>
                  <a:txBody>
                    <a:bodyPr/>
                    <a:lstStyle/>
                    <a:p>
                      <a:pPr algn="ctr" rtl="0" fontAlgn="b"/>
                      <a:r>
                        <a:rPr lang="ar-IQ" sz="2000" b="1" i="0" u="none" strike="noStrike" dirty="0">
                          <a:solidFill>
                            <a:srgbClr val="000000"/>
                          </a:solidFill>
                          <a:latin typeface="Arial"/>
                        </a:rPr>
                        <a:t>31</a:t>
                      </a:r>
                    </a:p>
                  </a:txBody>
                  <a:tcPr marL="0" marR="0" marT="0" marB="0" anchor="b"/>
                </a:tc>
                <a:tc>
                  <a:txBody>
                    <a:bodyPr/>
                    <a:lstStyle/>
                    <a:p>
                      <a:pPr algn="ctr" rtl="0" fontAlgn="b"/>
                      <a:r>
                        <a:rPr lang="ar-IQ" sz="2000" b="1" i="0" u="none" strike="noStrike">
                          <a:solidFill>
                            <a:srgbClr val="000000"/>
                          </a:solidFill>
                          <a:latin typeface="Arial"/>
                        </a:rPr>
                        <a:t>60%</a:t>
                      </a:r>
                    </a:p>
                  </a:txBody>
                  <a:tcPr marL="0" marR="0" marT="0" marB="0" anchor="b"/>
                </a:tc>
              </a:tr>
              <a:tr h="370840">
                <a:tc>
                  <a:txBody>
                    <a:bodyPr/>
                    <a:lstStyle/>
                    <a:p>
                      <a:pPr algn="r" rtl="1" fontAlgn="b"/>
                      <a:r>
                        <a:rPr lang="ar-IQ" sz="2000" b="1" i="0" u="none" strike="noStrike" dirty="0">
                          <a:solidFill>
                            <a:srgbClr val="000000"/>
                          </a:solidFill>
                          <a:latin typeface="Arial"/>
                        </a:rPr>
                        <a:t>علوم وهندسة المواد</a:t>
                      </a:r>
                    </a:p>
                  </a:txBody>
                  <a:tcPr marL="0" marR="0" marT="0" marB="0" anchor="b"/>
                </a:tc>
                <a:tc>
                  <a:txBody>
                    <a:bodyPr/>
                    <a:lstStyle/>
                    <a:p>
                      <a:pPr algn="ctr" rtl="0" fontAlgn="b"/>
                      <a:r>
                        <a:rPr lang="ar-IQ" sz="2000" b="1" i="0" u="none" strike="noStrike" dirty="0">
                          <a:solidFill>
                            <a:srgbClr val="000000"/>
                          </a:solidFill>
                          <a:latin typeface="Arial"/>
                        </a:rPr>
                        <a:t>51</a:t>
                      </a:r>
                    </a:p>
                  </a:txBody>
                  <a:tcPr marL="0" marR="0" marT="0" marB="0" anchor="b"/>
                </a:tc>
                <a:tc>
                  <a:txBody>
                    <a:bodyPr/>
                    <a:lstStyle/>
                    <a:p>
                      <a:pPr algn="ctr" rtl="0" fontAlgn="b"/>
                      <a:r>
                        <a:rPr lang="ar-IQ" sz="2000" b="1" i="0" u="none" strike="noStrike" dirty="0">
                          <a:solidFill>
                            <a:srgbClr val="000000"/>
                          </a:solidFill>
                          <a:latin typeface="Arial"/>
                        </a:rPr>
                        <a:t>17</a:t>
                      </a:r>
                    </a:p>
                  </a:txBody>
                  <a:tcPr marL="0" marR="0" marT="0" marB="0" anchor="b"/>
                </a:tc>
                <a:tc>
                  <a:txBody>
                    <a:bodyPr/>
                    <a:lstStyle/>
                    <a:p>
                      <a:pPr algn="ctr" rtl="0" fontAlgn="b"/>
                      <a:r>
                        <a:rPr lang="ar-IQ" sz="2000" b="1" i="0" u="none" strike="noStrike" dirty="0">
                          <a:solidFill>
                            <a:srgbClr val="000000"/>
                          </a:solidFill>
                          <a:latin typeface="Arial"/>
                        </a:rPr>
                        <a:t>33%</a:t>
                      </a:r>
                    </a:p>
                  </a:txBody>
                  <a:tcPr marL="0" marR="0" marT="0" marB="0" anchor="b"/>
                </a:tc>
              </a:tr>
            </a:tbl>
          </a:graphicData>
        </a:graphic>
      </p:graphicFrame>
      <p:sp>
        <p:nvSpPr>
          <p:cNvPr id="3" name="Title 2"/>
          <p:cNvSpPr>
            <a:spLocks noGrp="1"/>
          </p:cNvSpPr>
          <p:nvPr>
            <p:ph type="title"/>
          </p:nvPr>
        </p:nvSpPr>
        <p:spPr>
          <a:xfrm>
            <a:off x="714348" y="0"/>
            <a:ext cx="8229600" cy="1143000"/>
          </a:xfrm>
        </p:spPr>
        <p:txBody>
          <a:bodyPr/>
          <a:lstStyle/>
          <a:p>
            <a:pPr algn="ctr"/>
            <a:r>
              <a:rPr lang="ar-IQ" dirty="0" smtClean="0">
                <a:solidFill>
                  <a:schemeClr val="accent1">
                    <a:lumMod val="75000"/>
                  </a:schemeClr>
                </a:solidFill>
              </a:rPr>
              <a:t>المرحلة الثانية</a:t>
            </a:r>
            <a:endParaRPr lang="ar-IQ" dirty="0">
              <a:solidFill>
                <a:schemeClr val="accent1">
                  <a:lumMod val="75000"/>
                </a:schemeClr>
              </a:solidFill>
            </a:endParaRPr>
          </a:p>
        </p:txBody>
      </p:sp>
      <p:graphicFrame>
        <p:nvGraphicFramePr>
          <p:cNvPr id="7" name="Chart 6"/>
          <p:cNvGraphicFramePr/>
          <p:nvPr/>
        </p:nvGraphicFramePr>
        <p:xfrm>
          <a:off x="2071670" y="4143380"/>
          <a:ext cx="6500858" cy="2295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1357298"/>
          <a:ext cx="8229600" cy="3815080"/>
        </p:xfrm>
        <a:graphic>
          <a:graphicData uri="http://schemas.openxmlformats.org/drawingml/2006/table">
            <a:tbl>
              <a:tblPr rtl="1" firstRow="1" bandRow="1">
                <a:tableStyleId>{5C22544A-7EE6-4342-B048-85BDC9FD1C3A}</a:tableStyleId>
              </a:tblPr>
              <a:tblGrid>
                <a:gridCol w="2057400"/>
                <a:gridCol w="2057400"/>
                <a:gridCol w="2057400"/>
                <a:gridCol w="2057400"/>
              </a:tblGrid>
              <a:tr h="370840">
                <a:tc>
                  <a:txBody>
                    <a:bodyPr/>
                    <a:lstStyle/>
                    <a:p>
                      <a:pPr algn="ctr" rtl="1" fontAlgn="b"/>
                      <a:r>
                        <a:rPr lang="ar-IQ" sz="2000" b="1" i="0" u="none" strike="noStrike" dirty="0">
                          <a:solidFill>
                            <a:srgbClr val="000000"/>
                          </a:solidFill>
                          <a:latin typeface="Arial"/>
                        </a:rPr>
                        <a:t>المادة</a:t>
                      </a:r>
                    </a:p>
                  </a:txBody>
                  <a:tcPr marL="0" marR="0" marT="0" marB="0" anchor="b"/>
                </a:tc>
                <a:tc>
                  <a:txBody>
                    <a:bodyPr/>
                    <a:lstStyle/>
                    <a:p>
                      <a:pPr algn="ctr" rtl="1" fontAlgn="b"/>
                      <a:r>
                        <a:rPr lang="ar-IQ" sz="2000" b="1" i="0" u="none" strike="noStrike" dirty="0">
                          <a:solidFill>
                            <a:srgbClr val="000000"/>
                          </a:solidFill>
                          <a:latin typeface="Arial"/>
                        </a:rPr>
                        <a:t>عدد المشاركين</a:t>
                      </a:r>
                    </a:p>
                  </a:txBody>
                  <a:tcPr marL="0" marR="0" marT="0" marB="0" anchor="b"/>
                </a:tc>
                <a:tc>
                  <a:txBody>
                    <a:bodyPr/>
                    <a:lstStyle/>
                    <a:p>
                      <a:pPr algn="ctr" rtl="1" fontAlgn="b"/>
                      <a:r>
                        <a:rPr lang="ar-IQ" sz="2000" b="1" i="0" u="none" strike="noStrike">
                          <a:solidFill>
                            <a:srgbClr val="000000"/>
                          </a:solidFill>
                          <a:latin typeface="Arial"/>
                        </a:rPr>
                        <a:t>عدد الناجحين</a:t>
                      </a:r>
                    </a:p>
                  </a:txBody>
                  <a:tcPr marL="0" marR="0" marT="0" marB="0" anchor="b"/>
                </a:tc>
                <a:tc>
                  <a:txBody>
                    <a:bodyPr/>
                    <a:lstStyle/>
                    <a:p>
                      <a:pPr algn="ctr" rtl="1" fontAlgn="b"/>
                      <a:r>
                        <a:rPr lang="ar-IQ" sz="2000" b="1" i="0" u="none" strike="noStrike">
                          <a:solidFill>
                            <a:srgbClr val="000000"/>
                          </a:solidFill>
                          <a:latin typeface="Arial"/>
                        </a:rPr>
                        <a:t>نسبة النجاح</a:t>
                      </a:r>
                    </a:p>
                  </a:txBody>
                  <a:tcPr marL="0" marR="0" marT="0" marB="0" anchor="b"/>
                </a:tc>
              </a:tr>
              <a:tr h="370840">
                <a:tc>
                  <a:txBody>
                    <a:bodyPr/>
                    <a:lstStyle/>
                    <a:p>
                      <a:pPr algn="r" rtl="1" fontAlgn="b"/>
                      <a:r>
                        <a:rPr lang="ar-IQ" sz="2000" b="1" i="0" u="none" strike="noStrike" dirty="0">
                          <a:solidFill>
                            <a:srgbClr val="000000"/>
                          </a:solidFill>
                          <a:latin typeface="Arial"/>
                        </a:rPr>
                        <a:t>كيمياء</a:t>
                      </a:r>
                    </a:p>
                  </a:txBody>
                  <a:tcPr marL="0" marR="0" marT="0" marB="0" anchor="b"/>
                </a:tc>
                <a:tc>
                  <a:txBody>
                    <a:bodyPr/>
                    <a:lstStyle/>
                    <a:p>
                      <a:pPr algn="ctr" rtl="0" fontAlgn="b"/>
                      <a:r>
                        <a:rPr lang="ar-IQ" sz="2000" b="1" i="0" u="none" strike="noStrike">
                          <a:solidFill>
                            <a:srgbClr val="000000"/>
                          </a:solidFill>
                          <a:latin typeface="Arial"/>
                        </a:rPr>
                        <a:t>46</a:t>
                      </a:r>
                    </a:p>
                  </a:txBody>
                  <a:tcPr marL="0" marR="0" marT="0" marB="0" anchor="b"/>
                </a:tc>
                <a:tc>
                  <a:txBody>
                    <a:bodyPr/>
                    <a:lstStyle/>
                    <a:p>
                      <a:pPr algn="ctr" rtl="0" fontAlgn="b"/>
                      <a:r>
                        <a:rPr lang="ar-IQ" sz="2000" b="1" i="0" u="none" strike="noStrike">
                          <a:solidFill>
                            <a:srgbClr val="000000"/>
                          </a:solidFill>
                          <a:latin typeface="Arial"/>
                        </a:rPr>
                        <a:t>33</a:t>
                      </a:r>
                    </a:p>
                  </a:txBody>
                  <a:tcPr marL="0" marR="0" marT="0" marB="0" anchor="b"/>
                </a:tc>
                <a:tc>
                  <a:txBody>
                    <a:bodyPr/>
                    <a:lstStyle/>
                    <a:p>
                      <a:pPr algn="ctr" rtl="0" fontAlgn="b"/>
                      <a:r>
                        <a:rPr lang="ar-IQ" sz="2000" b="1" i="0" u="none" strike="noStrike">
                          <a:solidFill>
                            <a:srgbClr val="000000"/>
                          </a:solidFill>
                          <a:latin typeface="Arial"/>
                        </a:rPr>
                        <a:t>72%</a:t>
                      </a:r>
                    </a:p>
                  </a:txBody>
                  <a:tcPr marL="0" marR="0" marT="0" marB="0" anchor="b"/>
                </a:tc>
              </a:tr>
              <a:tr h="370840">
                <a:tc>
                  <a:txBody>
                    <a:bodyPr/>
                    <a:lstStyle/>
                    <a:p>
                      <a:pPr algn="r" rtl="1" fontAlgn="b"/>
                      <a:r>
                        <a:rPr lang="ar-IQ" sz="2000" b="1" i="0" u="none" strike="noStrike" dirty="0">
                          <a:solidFill>
                            <a:srgbClr val="000000"/>
                          </a:solidFill>
                          <a:latin typeface="Arial"/>
                        </a:rPr>
                        <a:t>مباديء الهندسة الكيمياوية</a:t>
                      </a:r>
                    </a:p>
                  </a:txBody>
                  <a:tcPr marL="0" marR="0" marT="0" marB="0" anchor="b"/>
                </a:tc>
                <a:tc>
                  <a:txBody>
                    <a:bodyPr/>
                    <a:lstStyle/>
                    <a:p>
                      <a:pPr algn="ctr" rtl="0" fontAlgn="b"/>
                      <a:r>
                        <a:rPr lang="ar-IQ" sz="2000" b="1" i="0" u="none" strike="noStrike" dirty="0">
                          <a:solidFill>
                            <a:srgbClr val="000000"/>
                          </a:solidFill>
                          <a:latin typeface="Arial"/>
                        </a:rPr>
                        <a:t>49</a:t>
                      </a:r>
                    </a:p>
                  </a:txBody>
                  <a:tcPr marL="0" marR="0" marT="0" marB="0" anchor="b"/>
                </a:tc>
                <a:tc>
                  <a:txBody>
                    <a:bodyPr/>
                    <a:lstStyle/>
                    <a:p>
                      <a:pPr algn="ctr" rtl="0" fontAlgn="b"/>
                      <a:r>
                        <a:rPr lang="ar-IQ" sz="2000" b="1" i="0" u="none" strike="noStrike">
                          <a:solidFill>
                            <a:srgbClr val="000000"/>
                          </a:solidFill>
                          <a:latin typeface="Arial"/>
                        </a:rPr>
                        <a:t>29</a:t>
                      </a:r>
                    </a:p>
                  </a:txBody>
                  <a:tcPr marL="0" marR="0" marT="0" marB="0" anchor="b"/>
                </a:tc>
                <a:tc>
                  <a:txBody>
                    <a:bodyPr/>
                    <a:lstStyle/>
                    <a:p>
                      <a:pPr algn="ctr" rtl="0" fontAlgn="b"/>
                      <a:r>
                        <a:rPr lang="ar-IQ" sz="2000" b="1" i="0" u="none" strike="noStrike">
                          <a:solidFill>
                            <a:srgbClr val="000000"/>
                          </a:solidFill>
                          <a:latin typeface="Arial"/>
                        </a:rPr>
                        <a:t>59%</a:t>
                      </a:r>
                    </a:p>
                  </a:txBody>
                  <a:tcPr marL="0" marR="0" marT="0" marB="0" anchor="b"/>
                </a:tc>
              </a:tr>
              <a:tr h="370840">
                <a:tc>
                  <a:txBody>
                    <a:bodyPr/>
                    <a:lstStyle/>
                    <a:p>
                      <a:pPr algn="r" rtl="1" fontAlgn="b"/>
                      <a:r>
                        <a:rPr lang="ar-IQ" sz="2000" b="1" i="0" u="none" strike="noStrike">
                          <a:solidFill>
                            <a:srgbClr val="000000"/>
                          </a:solidFill>
                          <a:latin typeface="Arial"/>
                        </a:rPr>
                        <a:t>رياضيات (1)</a:t>
                      </a:r>
                    </a:p>
                  </a:txBody>
                  <a:tcPr marL="0" marR="0" marT="0" marB="0" anchor="b"/>
                </a:tc>
                <a:tc>
                  <a:txBody>
                    <a:bodyPr/>
                    <a:lstStyle/>
                    <a:p>
                      <a:pPr algn="ctr" rtl="0" fontAlgn="b"/>
                      <a:r>
                        <a:rPr lang="ar-IQ" sz="2000" b="1" i="0" u="none" strike="noStrike" dirty="0">
                          <a:solidFill>
                            <a:srgbClr val="000000"/>
                          </a:solidFill>
                          <a:latin typeface="Arial"/>
                        </a:rPr>
                        <a:t>48</a:t>
                      </a:r>
                    </a:p>
                  </a:txBody>
                  <a:tcPr marL="0" marR="0" marT="0" marB="0" anchor="b"/>
                </a:tc>
                <a:tc>
                  <a:txBody>
                    <a:bodyPr/>
                    <a:lstStyle/>
                    <a:p>
                      <a:pPr algn="ctr" rtl="0" fontAlgn="b"/>
                      <a:r>
                        <a:rPr lang="ar-IQ" sz="2000" b="1" i="0" u="none" strike="noStrike" dirty="0">
                          <a:solidFill>
                            <a:srgbClr val="000000"/>
                          </a:solidFill>
                          <a:latin typeface="Arial"/>
                        </a:rPr>
                        <a:t>21</a:t>
                      </a:r>
                    </a:p>
                  </a:txBody>
                  <a:tcPr marL="0" marR="0" marT="0" marB="0" anchor="b"/>
                </a:tc>
                <a:tc>
                  <a:txBody>
                    <a:bodyPr/>
                    <a:lstStyle/>
                    <a:p>
                      <a:pPr algn="ctr" rtl="0" fontAlgn="b"/>
                      <a:r>
                        <a:rPr lang="ar-IQ" sz="2000" b="1" i="0" u="none" strike="noStrike">
                          <a:solidFill>
                            <a:srgbClr val="000000"/>
                          </a:solidFill>
                          <a:latin typeface="Arial"/>
                        </a:rPr>
                        <a:t>44%</a:t>
                      </a:r>
                    </a:p>
                  </a:txBody>
                  <a:tcPr marL="0" marR="0" marT="0" marB="0" anchor="b"/>
                </a:tc>
              </a:tr>
              <a:tr h="370840">
                <a:tc>
                  <a:txBody>
                    <a:bodyPr/>
                    <a:lstStyle/>
                    <a:p>
                      <a:pPr algn="r" rtl="1" fontAlgn="b"/>
                      <a:r>
                        <a:rPr lang="ar-IQ" sz="2000" b="1" i="0" u="none" strike="noStrike">
                          <a:solidFill>
                            <a:srgbClr val="000000"/>
                          </a:solidFill>
                          <a:latin typeface="Arial"/>
                        </a:rPr>
                        <a:t>برمجه (1)</a:t>
                      </a:r>
                    </a:p>
                  </a:txBody>
                  <a:tcPr marL="0" marR="0" marT="0" marB="0" anchor="b"/>
                </a:tc>
                <a:tc>
                  <a:txBody>
                    <a:bodyPr/>
                    <a:lstStyle/>
                    <a:p>
                      <a:pPr algn="ctr" rtl="0" fontAlgn="b"/>
                      <a:r>
                        <a:rPr lang="ar-IQ" sz="2000" b="1" i="0" u="none" strike="noStrike">
                          <a:solidFill>
                            <a:srgbClr val="000000"/>
                          </a:solidFill>
                          <a:latin typeface="Arial"/>
                        </a:rPr>
                        <a:t>46</a:t>
                      </a:r>
                    </a:p>
                  </a:txBody>
                  <a:tcPr marL="0" marR="0" marT="0" marB="0" anchor="b"/>
                </a:tc>
                <a:tc>
                  <a:txBody>
                    <a:bodyPr/>
                    <a:lstStyle/>
                    <a:p>
                      <a:pPr algn="ctr" rtl="0" fontAlgn="b"/>
                      <a:r>
                        <a:rPr lang="ar-IQ" sz="2000" b="1" i="0" u="none" strike="noStrike" dirty="0">
                          <a:solidFill>
                            <a:srgbClr val="000000"/>
                          </a:solidFill>
                          <a:latin typeface="Arial"/>
                        </a:rPr>
                        <a:t>15</a:t>
                      </a:r>
                    </a:p>
                  </a:txBody>
                  <a:tcPr marL="0" marR="0" marT="0" marB="0" anchor="b"/>
                </a:tc>
                <a:tc>
                  <a:txBody>
                    <a:bodyPr/>
                    <a:lstStyle/>
                    <a:p>
                      <a:pPr algn="ctr" rtl="0" fontAlgn="b"/>
                      <a:r>
                        <a:rPr lang="ar-IQ" sz="2000" b="1" i="0" u="none" strike="noStrike">
                          <a:solidFill>
                            <a:srgbClr val="000000"/>
                          </a:solidFill>
                          <a:latin typeface="Arial"/>
                        </a:rPr>
                        <a:t>33%</a:t>
                      </a:r>
                    </a:p>
                  </a:txBody>
                  <a:tcPr marL="0" marR="0" marT="0" marB="0" anchor="b"/>
                </a:tc>
              </a:tr>
              <a:tr h="370840">
                <a:tc>
                  <a:txBody>
                    <a:bodyPr/>
                    <a:lstStyle/>
                    <a:p>
                      <a:pPr algn="r" rtl="1" fontAlgn="b"/>
                      <a:r>
                        <a:rPr lang="ar-IQ" sz="2000" b="1" i="0" u="none" strike="noStrike">
                          <a:solidFill>
                            <a:srgbClr val="000000"/>
                          </a:solidFill>
                          <a:latin typeface="Arial"/>
                        </a:rPr>
                        <a:t>الميكانيك و مقاومة المواد</a:t>
                      </a:r>
                    </a:p>
                  </a:txBody>
                  <a:tcPr marL="0" marR="0" marT="0" marB="0" anchor="b"/>
                </a:tc>
                <a:tc>
                  <a:txBody>
                    <a:bodyPr/>
                    <a:lstStyle/>
                    <a:p>
                      <a:pPr algn="ctr" rtl="0" fontAlgn="b"/>
                      <a:r>
                        <a:rPr lang="ar-IQ" sz="2000" b="1" i="0" u="none" strike="noStrike">
                          <a:solidFill>
                            <a:srgbClr val="000000"/>
                          </a:solidFill>
                          <a:latin typeface="Arial"/>
                        </a:rPr>
                        <a:t>48</a:t>
                      </a:r>
                    </a:p>
                  </a:txBody>
                  <a:tcPr marL="0" marR="0" marT="0" marB="0" anchor="b"/>
                </a:tc>
                <a:tc>
                  <a:txBody>
                    <a:bodyPr/>
                    <a:lstStyle/>
                    <a:p>
                      <a:pPr algn="ctr" rtl="0" fontAlgn="b"/>
                      <a:r>
                        <a:rPr lang="ar-IQ" sz="2000" b="1" i="0" u="none" strike="noStrike" dirty="0">
                          <a:solidFill>
                            <a:srgbClr val="000000"/>
                          </a:solidFill>
                          <a:latin typeface="Arial"/>
                        </a:rPr>
                        <a:t>36</a:t>
                      </a:r>
                    </a:p>
                  </a:txBody>
                  <a:tcPr marL="0" marR="0" marT="0" marB="0" anchor="b"/>
                </a:tc>
                <a:tc>
                  <a:txBody>
                    <a:bodyPr/>
                    <a:lstStyle/>
                    <a:p>
                      <a:pPr algn="ctr" rtl="0" fontAlgn="b"/>
                      <a:r>
                        <a:rPr lang="ar-IQ" sz="2000" b="1" i="0" u="none" strike="noStrike">
                          <a:solidFill>
                            <a:srgbClr val="000000"/>
                          </a:solidFill>
                          <a:latin typeface="Arial"/>
                        </a:rPr>
                        <a:t>75%</a:t>
                      </a:r>
                    </a:p>
                  </a:txBody>
                  <a:tcPr marL="0" marR="0" marT="0" marB="0" anchor="b"/>
                </a:tc>
              </a:tr>
              <a:tr h="370840">
                <a:tc>
                  <a:txBody>
                    <a:bodyPr/>
                    <a:lstStyle/>
                    <a:p>
                      <a:pPr algn="r" rtl="1" fontAlgn="b"/>
                      <a:r>
                        <a:rPr lang="ar-IQ" sz="2000" b="1" i="0" u="none" strike="noStrike">
                          <a:solidFill>
                            <a:srgbClr val="000000"/>
                          </a:solidFill>
                          <a:latin typeface="Arial"/>
                        </a:rPr>
                        <a:t>اللغة الانكليزية</a:t>
                      </a:r>
                    </a:p>
                  </a:txBody>
                  <a:tcPr marL="0" marR="0" marT="0" marB="0" anchor="b"/>
                </a:tc>
                <a:tc>
                  <a:txBody>
                    <a:bodyPr/>
                    <a:lstStyle/>
                    <a:p>
                      <a:pPr algn="ctr" rtl="0" fontAlgn="b"/>
                      <a:r>
                        <a:rPr lang="ar-IQ" sz="2000" b="1" i="0" u="none" strike="noStrike">
                          <a:solidFill>
                            <a:srgbClr val="000000"/>
                          </a:solidFill>
                          <a:latin typeface="Arial"/>
                        </a:rPr>
                        <a:t>48</a:t>
                      </a:r>
                    </a:p>
                  </a:txBody>
                  <a:tcPr marL="0" marR="0" marT="0" marB="0" anchor="b"/>
                </a:tc>
                <a:tc>
                  <a:txBody>
                    <a:bodyPr/>
                    <a:lstStyle/>
                    <a:p>
                      <a:pPr algn="ctr" rtl="0" fontAlgn="b"/>
                      <a:r>
                        <a:rPr lang="ar-IQ" sz="2000" b="1" i="0" u="none" strike="noStrike" dirty="0">
                          <a:solidFill>
                            <a:srgbClr val="000000"/>
                          </a:solidFill>
                          <a:latin typeface="Arial"/>
                        </a:rPr>
                        <a:t>38</a:t>
                      </a:r>
                    </a:p>
                  </a:txBody>
                  <a:tcPr marL="0" marR="0" marT="0" marB="0" anchor="b"/>
                </a:tc>
                <a:tc>
                  <a:txBody>
                    <a:bodyPr/>
                    <a:lstStyle/>
                    <a:p>
                      <a:pPr algn="ctr" rtl="0" fontAlgn="b"/>
                      <a:r>
                        <a:rPr lang="ar-IQ" sz="2000" b="1" i="0" u="none" strike="noStrike">
                          <a:solidFill>
                            <a:srgbClr val="000000"/>
                          </a:solidFill>
                          <a:latin typeface="Arial"/>
                        </a:rPr>
                        <a:t>79%</a:t>
                      </a:r>
                    </a:p>
                  </a:txBody>
                  <a:tcPr marL="0" marR="0" marT="0" marB="0" anchor="b"/>
                </a:tc>
              </a:tr>
              <a:tr h="370840">
                <a:tc>
                  <a:txBody>
                    <a:bodyPr/>
                    <a:lstStyle/>
                    <a:p>
                      <a:pPr algn="r" rtl="1" fontAlgn="b"/>
                      <a:r>
                        <a:rPr lang="ar-IQ" sz="2000" b="1" i="0" u="none" strike="noStrike">
                          <a:solidFill>
                            <a:srgbClr val="000000"/>
                          </a:solidFill>
                          <a:latin typeface="Arial"/>
                        </a:rPr>
                        <a:t>تكنولوجيا الكهرباء </a:t>
                      </a:r>
                    </a:p>
                  </a:txBody>
                  <a:tcPr marL="0" marR="0" marT="0" marB="0" anchor="b"/>
                </a:tc>
                <a:tc>
                  <a:txBody>
                    <a:bodyPr/>
                    <a:lstStyle/>
                    <a:p>
                      <a:pPr algn="ctr" rtl="0" fontAlgn="b"/>
                      <a:r>
                        <a:rPr lang="ar-IQ" sz="2000" b="1" i="0" u="none" strike="noStrike">
                          <a:solidFill>
                            <a:srgbClr val="000000"/>
                          </a:solidFill>
                          <a:latin typeface="Arial"/>
                        </a:rPr>
                        <a:t>47</a:t>
                      </a:r>
                    </a:p>
                  </a:txBody>
                  <a:tcPr marL="0" marR="0" marT="0" marB="0" anchor="b"/>
                </a:tc>
                <a:tc>
                  <a:txBody>
                    <a:bodyPr/>
                    <a:lstStyle/>
                    <a:p>
                      <a:pPr algn="ctr" rtl="0" fontAlgn="b"/>
                      <a:r>
                        <a:rPr lang="ar-IQ" sz="2000" b="1" i="0" u="none" strike="noStrike" dirty="0">
                          <a:solidFill>
                            <a:srgbClr val="000000"/>
                          </a:solidFill>
                          <a:latin typeface="Arial"/>
                        </a:rPr>
                        <a:t>37</a:t>
                      </a:r>
                    </a:p>
                  </a:txBody>
                  <a:tcPr marL="0" marR="0" marT="0" marB="0" anchor="b"/>
                </a:tc>
                <a:tc>
                  <a:txBody>
                    <a:bodyPr/>
                    <a:lstStyle/>
                    <a:p>
                      <a:pPr algn="ctr" rtl="0" fontAlgn="b"/>
                      <a:r>
                        <a:rPr lang="ar-IQ" sz="2000" b="1" i="0" u="none" strike="noStrike" dirty="0">
                          <a:solidFill>
                            <a:srgbClr val="000000"/>
                          </a:solidFill>
                          <a:latin typeface="Arial"/>
                        </a:rPr>
                        <a:t>79%</a:t>
                      </a:r>
                    </a:p>
                  </a:txBody>
                  <a:tcPr marL="0" marR="0" marT="0" marB="0" anchor="b"/>
                </a:tc>
              </a:tr>
              <a:tr h="370840">
                <a:tc>
                  <a:txBody>
                    <a:bodyPr/>
                    <a:lstStyle/>
                    <a:p>
                      <a:pPr algn="r" rtl="1" fontAlgn="b"/>
                      <a:r>
                        <a:rPr lang="ar-IQ" sz="2000" b="1" i="0" u="none" strike="noStrike" dirty="0">
                          <a:solidFill>
                            <a:srgbClr val="000000"/>
                          </a:solidFill>
                          <a:latin typeface="Arial"/>
                        </a:rPr>
                        <a:t>الرسم الهندسي</a:t>
                      </a:r>
                    </a:p>
                  </a:txBody>
                  <a:tcPr marL="0" marR="0" marT="0" marB="0" anchor="b"/>
                </a:tc>
                <a:tc>
                  <a:txBody>
                    <a:bodyPr/>
                    <a:lstStyle/>
                    <a:p>
                      <a:pPr algn="ctr" rtl="0" fontAlgn="b"/>
                      <a:r>
                        <a:rPr lang="ar-IQ" sz="2000" b="1" i="0" u="none" strike="noStrike" dirty="0">
                          <a:solidFill>
                            <a:srgbClr val="000000"/>
                          </a:solidFill>
                          <a:latin typeface="Arial"/>
                        </a:rPr>
                        <a:t>48</a:t>
                      </a:r>
                    </a:p>
                  </a:txBody>
                  <a:tcPr marL="0" marR="0" marT="0" marB="0" anchor="b"/>
                </a:tc>
                <a:tc>
                  <a:txBody>
                    <a:bodyPr/>
                    <a:lstStyle/>
                    <a:p>
                      <a:pPr algn="ctr" rtl="0" fontAlgn="b"/>
                      <a:r>
                        <a:rPr lang="ar-IQ" sz="2000" b="1" i="0" u="none" strike="noStrike" dirty="0">
                          <a:solidFill>
                            <a:srgbClr val="000000"/>
                          </a:solidFill>
                          <a:latin typeface="Arial"/>
                        </a:rPr>
                        <a:t>26</a:t>
                      </a:r>
                    </a:p>
                  </a:txBody>
                  <a:tcPr marL="0" marR="0" marT="0" marB="0" anchor="b"/>
                </a:tc>
                <a:tc>
                  <a:txBody>
                    <a:bodyPr/>
                    <a:lstStyle/>
                    <a:p>
                      <a:pPr algn="ctr" rtl="0" fontAlgn="b"/>
                      <a:r>
                        <a:rPr lang="ar-IQ" sz="2000" b="1" i="0" u="none" strike="noStrike" dirty="0">
                          <a:solidFill>
                            <a:srgbClr val="000000"/>
                          </a:solidFill>
                          <a:latin typeface="Arial"/>
                        </a:rPr>
                        <a:t>54%</a:t>
                      </a:r>
                    </a:p>
                  </a:txBody>
                  <a:tcPr marL="0" marR="0" marT="0" marB="0" anchor="b"/>
                </a:tc>
              </a:tr>
            </a:tbl>
          </a:graphicData>
        </a:graphic>
      </p:graphicFrame>
      <p:sp>
        <p:nvSpPr>
          <p:cNvPr id="3" name="Title 2"/>
          <p:cNvSpPr>
            <a:spLocks noGrp="1"/>
          </p:cNvSpPr>
          <p:nvPr>
            <p:ph type="title"/>
          </p:nvPr>
        </p:nvSpPr>
        <p:spPr/>
        <p:txBody>
          <a:bodyPr/>
          <a:lstStyle/>
          <a:p>
            <a:pPr algn="ctr"/>
            <a:r>
              <a:rPr lang="ar-IQ" dirty="0" smtClean="0">
                <a:solidFill>
                  <a:schemeClr val="accent1">
                    <a:lumMod val="75000"/>
                  </a:schemeClr>
                </a:solidFill>
              </a:rPr>
              <a:t>المرحلة الاولى</a:t>
            </a:r>
            <a:endParaRPr lang="ar-IQ" dirty="0">
              <a:solidFill>
                <a:schemeClr val="accent1">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1483360"/>
        </p:xfrm>
        <a:graphic>
          <a:graphicData uri="http://schemas.openxmlformats.org/drawingml/2006/table">
            <a:tbl>
              <a:tblPr rtl="1" firstRow="1" bandRow="1">
                <a:tableStyleId>{5C22544A-7EE6-4342-B048-85BDC9FD1C3A}</a:tableStyleId>
              </a:tblPr>
              <a:tblGrid>
                <a:gridCol w="2057400"/>
                <a:gridCol w="2057400"/>
                <a:gridCol w="2057400"/>
                <a:gridCol w="2057400"/>
              </a:tblGrid>
              <a:tr h="370840">
                <a:tc>
                  <a:txBody>
                    <a:bodyPr/>
                    <a:lstStyle/>
                    <a:p>
                      <a:pPr algn="ctr" rtl="1" fontAlgn="b"/>
                      <a:r>
                        <a:rPr lang="ar-IQ" sz="2000" b="1" i="0" u="none" strike="noStrike" dirty="0">
                          <a:solidFill>
                            <a:srgbClr val="000000"/>
                          </a:solidFill>
                          <a:latin typeface="Arial"/>
                        </a:rPr>
                        <a:t>المادة</a:t>
                      </a:r>
                    </a:p>
                  </a:txBody>
                  <a:tcPr marL="0" marR="0" marT="0" marB="0" anchor="b"/>
                </a:tc>
                <a:tc>
                  <a:txBody>
                    <a:bodyPr/>
                    <a:lstStyle/>
                    <a:p>
                      <a:pPr algn="ctr" rtl="1" fontAlgn="b"/>
                      <a:r>
                        <a:rPr lang="ar-IQ" sz="2000" b="1" i="0" u="none" strike="noStrike">
                          <a:solidFill>
                            <a:srgbClr val="000000"/>
                          </a:solidFill>
                          <a:latin typeface="Arial"/>
                        </a:rPr>
                        <a:t>عدد المشاركين</a:t>
                      </a:r>
                    </a:p>
                  </a:txBody>
                  <a:tcPr marL="0" marR="0" marT="0" marB="0" anchor="b"/>
                </a:tc>
                <a:tc>
                  <a:txBody>
                    <a:bodyPr/>
                    <a:lstStyle/>
                    <a:p>
                      <a:pPr algn="ctr" rtl="1" fontAlgn="b"/>
                      <a:r>
                        <a:rPr lang="ar-IQ" sz="2000" b="1" i="0" u="none" strike="noStrike">
                          <a:solidFill>
                            <a:srgbClr val="000000"/>
                          </a:solidFill>
                          <a:latin typeface="Arial"/>
                        </a:rPr>
                        <a:t>عدد الناجحين</a:t>
                      </a:r>
                    </a:p>
                  </a:txBody>
                  <a:tcPr marL="0" marR="0" marT="0" marB="0" anchor="b"/>
                </a:tc>
                <a:tc>
                  <a:txBody>
                    <a:bodyPr/>
                    <a:lstStyle/>
                    <a:p>
                      <a:pPr algn="ctr" rtl="1" fontAlgn="b"/>
                      <a:r>
                        <a:rPr lang="ar-IQ" sz="2000" b="1" i="0" u="none" strike="noStrike">
                          <a:solidFill>
                            <a:srgbClr val="000000"/>
                          </a:solidFill>
                          <a:latin typeface="Arial"/>
                        </a:rPr>
                        <a:t>نسبة النجاح</a:t>
                      </a:r>
                    </a:p>
                  </a:txBody>
                  <a:tcPr marL="0" marR="0" marT="0" marB="0" anchor="b"/>
                </a:tc>
              </a:tr>
              <a:tr h="370840">
                <a:tc>
                  <a:txBody>
                    <a:bodyPr/>
                    <a:lstStyle/>
                    <a:p>
                      <a:pPr algn="r" rtl="1" fontAlgn="b"/>
                      <a:r>
                        <a:rPr lang="ar-IQ" sz="2000" b="1" i="0" u="none" strike="noStrike" dirty="0">
                          <a:solidFill>
                            <a:srgbClr val="000000"/>
                          </a:solidFill>
                          <a:latin typeface="Arial"/>
                        </a:rPr>
                        <a:t>ظواهرالانتقال</a:t>
                      </a:r>
                    </a:p>
                  </a:txBody>
                  <a:tcPr marL="0" marR="0" marT="0" marB="0" anchor="b"/>
                </a:tc>
                <a:tc>
                  <a:txBody>
                    <a:bodyPr/>
                    <a:lstStyle/>
                    <a:p>
                      <a:pPr algn="r" rtl="0" fontAlgn="b"/>
                      <a:r>
                        <a:rPr lang="ar-IQ" sz="2000" b="1" i="0" u="none" strike="noStrike">
                          <a:solidFill>
                            <a:srgbClr val="000000"/>
                          </a:solidFill>
                          <a:latin typeface="Arial"/>
                        </a:rPr>
                        <a:t>43</a:t>
                      </a:r>
                    </a:p>
                  </a:txBody>
                  <a:tcPr marL="0" marR="0" marT="0" marB="0" anchor="b"/>
                </a:tc>
                <a:tc>
                  <a:txBody>
                    <a:bodyPr/>
                    <a:lstStyle/>
                    <a:p>
                      <a:pPr algn="r" rtl="0" fontAlgn="b"/>
                      <a:r>
                        <a:rPr lang="ar-IQ" sz="2000" b="1" i="0" u="none" strike="noStrike">
                          <a:solidFill>
                            <a:srgbClr val="000000"/>
                          </a:solidFill>
                          <a:latin typeface="Arial"/>
                        </a:rPr>
                        <a:t>33</a:t>
                      </a:r>
                    </a:p>
                  </a:txBody>
                  <a:tcPr marL="0" marR="0" marT="0" marB="0" anchor="b"/>
                </a:tc>
                <a:tc>
                  <a:txBody>
                    <a:bodyPr/>
                    <a:lstStyle/>
                    <a:p>
                      <a:pPr algn="r" rtl="0" fontAlgn="b"/>
                      <a:r>
                        <a:rPr lang="ar-IQ" sz="2000" b="1" i="0" u="none" strike="noStrike">
                          <a:solidFill>
                            <a:srgbClr val="000000"/>
                          </a:solidFill>
                          <a:latin typeface="Arial"/>
                        </a:rPr>
                        <a:t>77%</a:t>
                      </a:r>
                    </a:p>
                  </a:txBody>
                  <a:tcPr marL="0" marR="0" marT="0" marB="0" anchor="b"/>
                </a:tc>
              </a:tr>
              <a:tr h="370840">
                <a:tc>
                  <a:txBody>
                    <a:bodyPr/>
                    <a:lstStyle/>
                    <a:p>
                      <a:pPr algn="r" rtl="1" fontAlgn="b"/>
                      <a:r>
                        <a:rPr lang="ar-IQ" sz="2000" b="1" i="0" u="none" strike="noStrike">
                          <a:solidFill>
                            <a:srgbClr val="000000"/>
                          </a:solidFill>
                          <a:latin typeface="Arial"/>
                        </a:rPr>
                        <a:t>تصفية النفط والغاز</a:t>
                      </a:r>
                    </a:p>
                  </a:txBody>
                  <a:tcPr marL="0" marR="0" marT="0" marB="0" anchor="b"/>
                </a:tc>
                <a:tc>
                  <a:txBody>
                    <a:bodyPr/>
                    <a:lstStyle/>
                    <a:p>
                      <a:pPr algn="r" rtl="0" fontAlgn="b"/>
                      <a:r>
                        <a:rPr lang="ar-IQ" sz="2000" b="1" i="0" u="none" strike="noStrike" dirty="0">
                          <a:solidFill>
                            <a:srgbClr val="000000"/>
                          </a:solidFill>
                          <a:latin typeface="Arial"/>
                        </a:rPr>
                        <a:t>44</a:t>
                      </a:r>
                    </a:p>
                  </a:txBody>
                  <a:tcPr marL="0" marR="0" marT="0" marB="0" anchor="b"/>
                </a:tc>
                <a:tc>
                  <a:txBody>
                    <a:bodyPr/>
                    <a:lstStyle/>
                    <a:p>
                      <a:pPr algn="r" rtl="0" fontAlgn="b"/>
                      <a:r>
                        <a:rPr lang="ar-IQ" sz="2000" b="1" i="0" u="none" strike="noStrike">
                          <a:solidFill>
                            <a:srgbClr val="000000"/>
                          </a:solidFill>
                          <a:latin typeface="Arial"/>
                        </a:rPr>
                        <a:t>28</a:t>
                      </a:r>
                    </a:p>
                  </a:txBody>
                  <a:tcPr marL="0" marR="0" marT="0" marB="0" anchor="b"/>
                </a:tc>
                <a:tc>
                  <a:txBody>
                    <a:bodyPr/>
                    <a:lstStyle/>
                    <a:p>
                      <a:pPr algn="r" rtl="0" fontAlgn="b"/>
                      <a:r>
                        <a:rPr lang="ar-IQ" sz="2000" b="1" i="0" u="none" strike="noStrike">
                          <a:solidFill>
                            <a:srgbClr val="000000"/>
                          </a:solidFill>
                          <a:latin typeface="Arial"/>
                        </a:rPr>
                        <a:t>64%</a:t>
                      </a:r>
                    </a:p>
                  </a:txBody>
                  <a:tcPr marL="0" marR="0" marT="0" marB="0" anchor="b"/>
                </a:tc>
              </a:tr>
              <a:tr h="370840">
                <a:tc>
                  <a:txBody>
                    <a:bodyPr/>
                    <a:lstStyle/>
                    <a:p>
                      <a:pPr algn="r" rtl="1" fontAlgn="b"/>
                      <a:r>
                        <a:rPr lang="ar-IQ" sz="2000" b="1" i="0" u="none" strike="noStrike" dirty="0">
                          <a:solidFill>
                            <a:srgbClr val="000000"/>
                          </a:solidFill>
                          <a:latin typeface="Arial"/>
                        </a:rPr>
                        <a:t>سيطرة على العمليات</a:t>
                      </a:r>
                    </a:p>
                  </a:txBody>
                  <a:tcPr marL="0" marR="0" marT="0" marB="0" anchor="b"/>
                </a:tc>
                <a:tc>
                  <a:txBody>
                    <a:bodyPr/>
                    <a:lstStyle/>
                    <a:p>
                      <a:pPr algn="r" rtl="0" fontAlgn="b"/>
                      <a:r>
                        <a:rPr lang="ar-IQ" sz="2000" b="1" i="0" u="none" strike="noStrike" dirty="0">
                          <a:solidFill>
                            <a:srgbClr val="000000"/>
                          </a:solidFill>
                          <a:latin typeface="Arial"/>
                        </a:rPr>
                        <a:t>41</a:t>
                      </a:r>
                    </a:p>
                  </a:txBody>
                  <a:tcPr marL="0" marR="0" marT="0" marB="0" anchor="b"/>
                </a:tc>
                <a:tc>
                  <a:txBody>
                    <a:bodyPr/>
                    <a:lstStyle/>
                    <a:p>
                      <a:pPr algn="r" rtl="0" fontAlgn="b"/>
                      <a:r>
                        <a:rPr lang="ar-IQ" sz="2000" b="1" i="0" u="none" strike="noStrike" dirty="0">
                          <a:solidFill>
                            <a:srgbClr val="000000"/>
                          </a:solidFill>
                          <a:latin typeface="Arial"/>
                        </a:rPr>
                        <a:t>34</a:t>
                      </a:r>
                    </a:p>
                  </a:txBody>
                  <a:tcPr marL="0" marR="0" marT="0" marB="0" anchor="b"/>
                </a:tc>
                <a:tc>
                  <a:txBody>
                    <a:bodyPr/>
                    <a:lstStyle/>
                    <a:p>
                      <a:pPr algn="r" rtl="0" fontAlgn="b"/>
                      <a:r>
                        <a:rPr lang="ar-IQ" sz="2000" b="1" i="0" u="none" strike="noStrike" dirty="0">
                          <a:solidFill>
                            <a:srgbClr val="000000"/>
                          </a:solidFill>
                          <a:latin typeface="Arial"/>
                        </a:rPr>
                        <a:t>83%</a:t>
                      </a:r>
                    </a:p>
                  </a:txBody>
                  <a:tcPr marL="0" marR="0" marT="0" marB="0" anchor="b"/>
                </a:tc>
              </a:tr>
            </a:tbl>
          </a:graphicData>
        </a:graphic>
      </p:graphicFrame>
      <p:sp>
        <p:nvSpPr>
          <p:cNvPr id="3" name="Title 2"/>
          <p:cNvSpPr>
            <a:spLocks noGrp="1"/>
          </p:cNvSpPr>
          <p:nvPr>
            <p:ph type="title"/>
          </p:nvPr>
        </p:nvSpPr>
        <p:spPr/>
        <p:txBody>
          <a:bodyPr/>
          <a:lstStyle/>
          <a:p>
            <a:pPr algn="ctr"/>
            <a:r>
              <a:rPr lang="ar-IQ" dirty="0" smtClean="0">
                <a:solidFill>
                  <a:schemeClr val="accent1">
                    <a:lumMod val="75000"/>
                  </a:schemeClr>
                </a:solidFill>
              </a:rPr>
              <a:t>المرحلة الرابعة/  تكرير النفط والغاز</a:t>
            </a:r>
            <a:endParaRPr lang="ar-IQ" dirty="0">
              <a:solidFill>
                <a:schemeClr val="accent1">
                  <a:lumMod val="75000"/>
                </a:schemeClr>
              </a:solidFill>
            </a:endParaRPr>
          </a:p>
        </p:txBody>
      </p:sp>
      <p:graphicFrame>
        <p:nvGraphicFramePr>
          <p:cNvPr id="5" name="Chart 4"/>
          <p:cNvGraphicFramePr/>
          <p:nvPr/>
        </p:nvGraphicFramePr>
        <p:xfrm>
          <a:off x="1714480" y="3357562"/>
          <a:ext cx="6143668" cy="24288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1071546"/>
          <a:ext cx="8229600" cy="2966720"/>
        </p:xfrm>
        <a:graphic>
          <a:graphicData uri="http://schemas.openxmlformats.org/drawingml/2006/table">
            <a:tbl>
              <a:tblPr rtl="1" firstRow="1" bandRow="1">
                <a:tableStyleId>{5C22544A-7EE6-4342-B048-85BDC9FD1C3A}</a:tableStyleId>
              </a:tblPr>
              <a:tblGrid>
                <a:gridCol w="2057400"/>
                <a:gridCol w="2057400"/>
                <a:gridCol w="2057400"/>
                <a:gridCol w="2057400"/>
              </a:tblGrid>
              <a:tr h="370840">
                <a:tc>
                  <a:txBody>
                    <a:bodyPr/>
                    <a:lstStyle/>
                    <a:p>
                      <a:pPr algn="ctr" rtl="1" fontAlgn="b"/>
                      <a:r>
                        <a:rPr lang="ar-IQ" sz="2000" b="1" i="0" u="none" strike="noStrike" dirty="0">
                          <a:solidFill>
                            <a:srgbClr val="000000"/>
                          </a:solidFill>
                          <a:latin typeface="Arial"/>
                        </a:rPr>
                        <a:t>المادة</a:t>
                      </a:r>
                    </a:p>
                  </a:txBody>
                  <a:tcPr marL="0" marR="0" marT="0" marB="0" anchor="b"/>
                </a:tc>
                <a:tc>
                  <a:txBody>
                    <a:bodyPr/>
                    <a:lstStyle/>
                    <a:p>
                      <a:pPr algn="ctr" rtl="1" fontAlgn="b"/>
                      <a:r>
                        <a:rPr lang="ar-IQ" sz="2000" b="1" i="0" u="none" strike="noStrike">
                          <a:solidFill>
                            <a:srgbClr val="000000"/>
                          </a:solidFill>
                          <a:latin typeface="Arial"/>
                        </a:rPr>
                        <a:t>عدد المشاركين</a:t>
                      </a:r>
                    </a:p>
                  </a:txBody>
                  <a:tcPr marL="0" marR="0" marT="0" marB="0" anchor="b"/>
                </a:tc>
                <a:tc>
                  <a:txBody>
                    <a:bodyPr/>
                    <a:lstStyle/>
                    <a:p>
                      <a:pPr algn="ctr" rtl="1" fontAlgn="b"/>
                      <a:r>
                        <a:rPr lang="ar-IQ" sz="2000" b="1" i="0" u="none" strike="noStrike">
                          <a:solidFill>
                            <a:srgbClr val="000000"/>
                          </a:solidFill>
                          <a:latin typeface="Arial"/>
                        </a:rPr>
                        <a:t>عدد الناجحين</a:t>
                      </a:r>
                    </a:p>
                  </a:txBody>
                  <a:tcPr marL="0" marR="0" marT="0" marB="0" anchor="b"/>
                </a:tc>
                <a:tc>
                  <a:txBody>
                    <a:bodyPr/>
                    <a:lstStyle/>
                    <a:p>
                      <a:pPr algn="ctr" rtl="1" fontAlgn="b"/>
                      <a:r>
                        <a:rPr lang="ar-IQ" sz="2000" b="1" i="0" u="none" strike="noStrike">
                          <a:solidFill>
                            <a:srgbClr val="000000"/>
                          </a:solidFill>
                          <a:latin typeface="Arial"/>
                        </a:rPr>
                        <a:t>نسبة النجاح</a:t>
                      </a:r>
                    </a:p>
                  </a:txBody>
                  <a:tcPr marL="0" marR="0" marT="0" marB="0" anchor="b"/>
                </a:tc>
              </a:tr>
              <a:tr h="370840">
                <a:tc>
                  <a:txBody>
                    <a:bodyPr/>
                    <a:lstStyle/>
                    <a:p>
                      <a:pPr algn="r" rtl="1" fontAlgn="b"/>
                      <a:r>
                        <a:rPr lang="ar-IQ" sz="2000" b="1" i="0" u="none" strike="noStrike" dirty="0">
                          <a:solidFill>
                            <a:srgbClr val="000000"/>
                          </a:solidFill>
                          <a:latin typeface="Arial"/>
                        </a:rPr>
                        <a:t> انتقال كتلة</a:t>
                      </a:r>
                    </a:p>
                  </a:txBody>
                  <a:tcPr marL="0" marR="0" marT="0" marB="0" anchor="b"/>
                </a:tc>
                <a:tc>
                  <a:txBody>
                    <a:bodyPr/>
                    <a:lstStyle/>
                    <a:p>
                      <a:pPr algn="r" rtl="0" fontAlgn="b"/>
                      <a:r>
                        <a:rPr lang="ar-IQ" sz="2000" b="1" i="0" u="none" strike="noStrike">
                          <a:solidFill>
                            <a:srgbClr val="000000"/>
                          </a:solidFill>
                          <a:latin typeface="Arial"/>
                        </a:rPr>
                        <a:t>42</a:t>
                      </a:r>
                    </a:p>
                  </a:txBody>
                  <a:tcPr marL="0" marR="0" marT="0" marB="0" anchor="b"/>
                </a:tc>
                <a:tc>
                  <a:txBody>
                    <a:bodyPr/>
                    <a:lstStyle/>
                    <a:p>
                      <a:pPr algn="r" rtl="0" fontAlgn="b"/>
                      <a:r>
                        <a:rPr lang="ar-IQ" sz="2000" b="1" i="0" u="none" strike="noStrike">
                          <a:solidFill>
                            <a:srgbClr val="000000"/>
                          </a:solidFill>
                          <a:latin typeface="Arial"/>
                        </a:rPr>
                        <a:t>27</a:t>
                      </a:r>
                    </a:p>
                  </a:txBody>
                  <a:tcPr marL="0" marR="0" marT="0" marB="0" anchor="b"/>
                </a:tc>
                <a:tc>
                  <a:txBody>
                    <a:bodyPr/>
                    <a:lstStyle/>
                    <a:p>
                      <a:pPr algn="r" rtl="0" fontAlgn="b"/>
                      <a:r>
                        <a:rPr lang="ar-IQ" sz="2000" b="1" i="0" u="none" strike="noStrike">
                          <a:solidFill>
                            <a:srgbClr val="000000"/>
                          </a:solidFill>
                          <a:latin typeface="Arial"/>
                        </a:rPr>
                        <a:t>64%</a:t>
                      </a:r>
                    </a:p>
                  </a:txBody>
                  <a:tcPr marL="0" marR="0" marT="0" marB="0" anchor="b"/>
                </a:tc>
              </a:tr>
              <a:tr h="370840">
                <a:tc>
                  <a:txBody>
                    <a:bodyPr/>
                    <a:lstStyle/>
                    <a:p>
                      <a:pPr algn="r" rtl="1" fontAlgn="b"/>
                      <a:r>
                        <a:rPr lang="ar-IQ" sz="2000" b="1" i="0" u="none" strike="noStrike" dirty="0">
                          <a:solidFill>
                            <a:srgbClr val="000000"/>
                          </a:solidFill>
                          <a:latin typeface="Arial"/>
                        </a:rPr>
                        <a:t>انتقال حرارة</a:t>
                      </a:r>
                    </a:p>
                  </a:txBody>
                  <a:tcPr marL="0" marR="0" marT="0" marB="0" anchor="b"/>
                </a:tc>
                <a:tc>
                  <a:txBody>
                    <a:bodyPr/>
                    <a:lstStyle/>
                    <a:p>
                      <a:pPr algn="r" rtl="0" fontAlgn="b"/>
                      <a:r>
                        <a:rPr lang="ar-IQ" sz="2000" b="1" i="0" u="none" strike="noStrike" dirty="0">
                          <a:solidFill>
                            <a:srgbClr val="000000"/>
                          </a:solidFill>
                          <a:latin typeface="Arial"/>
                        </a:rPr>
                        <a:t>42</a:t>
                      </a:r>
                    </a:p>
                  </a:txBody>
                  <a:tcPr marL="0" marR="0" marT="0" marB="0" anchor="b"/>
                </a:tc>
                <a:tc>
                  <a:txBody>
                    <a:bodyPr/>
                    <a:lstStyle/>
                    <a:p>
                      <a:pPr algn="r" rtl="0" fontAlgn="b"/>
                      <a:r>
                        <a:rPr lang="ar-IQ" sz="2000" b="1" i="0" u="none" strike="noStrike">
                          <a:solidFill>
                            <a:srgbClr val="000000"/>
                          </a:solidFill>
                          <a:latin typeface="Arial"/>
                        </a:rPr>
                        <a:t>38</a:t>
                      </a:r>
                    </a:p>
                  </a:txBody>
                  <a:tcPr marL="0" marR="0" marT="0" marB="0" anchor="b"/>
                </a:tc>
                <a:tc>
                  <a:txBody>
                    <a:bodyPr/>
                    <a:lstStyle/>
                    <a:p>
                      <a:pPr algn="r" rtl="0" fontAlgn="b"/>
                      <a:r>
                        <a:rPr lang="ar-IQ" sz="2000" b="1" i="0" u="none" strike="noStrike">
                          <a:solidFill>
                            <a:srgbClr val="000000"/>
                          </a:solidFill>
                          <a:latin typeface="Arial"/>
                        </a:rPr>
                        <a:t>90%</a:t>
                      </a:r>
                    </a:p>
                  </a:txBody>
                  <a:tcPr marL="0" marR="0" marT="0" marB="0" anchor="b"/>
                </a:tc>
              </a:tr>
              <a:tr h="370840">
                <a:tc>
                  <a:txBody>
                    <a:bodyPr/>
                    <a:lstStyle/>
                    <a:p>
                      <a:pPr algn="r" rtl="1" fontAlgn="b"/>
                      <a:r>
                        <a:rPr lang="ar-IQ" sz="2000" b="1" i="0" u="none" strike="noStrike">
                          <a:solidFill>
                            <a:srgbClr val="000000"/>
                          </a:solidFill>
                          <a:latin typeface="Arial"/>
                        </a:rPr>
                        <a:t>تصميم المفاعل </a:t>
                      </a:r>
                    </a:p>
                  </a:txBody>
                  <a:tcPr marL="0" marR="0" marT="0" marB="0" anchor="b"/>
                </a:tc>
                <a:tc>
                  <a:txBody>
                    <a:bodyPr/>
                    <a:lstStyle/>
                    <a:p>
                      <a:pPr algn="r" rtl="0" fontAlgn="b"/>
                      <a:r>
                        <a:rPr lang="ar-IQ" sz="2000" b="1" i="0" u="none" strike="noStrike" dirty="0">
                          <a:solidFill>
                            <a:srgbClr val="000000"/>
                          </a:solidFill>
                          <a:latin typeface="Arial"/>
                        </a:rPr>
                        <a:t>42</a:t>
                      </a:r>
                    </a:p>
                  </a:txBody>
                  <a:tcPr marL="0" marR="0" marT="0" marB="0" anchor="b"/>
                </a:tc>
                <a:tc>
                  <a:txBody>
                    <a:bodyPr/>
                    <a:lstStyle/>
                    <a:p>
                      <a:pPr algn="r" rtl="0" fontAlgn="b"/>
                      <a:r>
                        <a:rPr lang="ar-IQ" sz="2000" b="1" i="0" u="none" strike="noStrike">
                          <a:solidFill>
                            <a:srgbClr val="000000"/>
                          </a:solidFill>
                          <a:latin typeface="Arial"/>
                        </a:rPr>
                        <a:t>36</a:t>
                      </a:r>
                    </a:p>
                  </a:txBody>
                  <a:tcPr marL="0" marR="0" marT="0" marB="0" anchor="b"/>
                </a:tc>
                <a:tc>
                  <a:txBody>
                    <a:bodyPr/>
                    <a:lstStyle/>
                    <a:p>
                      <a:pPr algn="r" rtl="0" fontAlgn="b"/>
                      <a:r>
                        <a:rPr lang="ar-IQ" sz="2000" b="1" i="0" u="none" strike="noStrike">
                          <a:solidFill>
                            <a:srgbClr val="000000"/>
                          </a:solidFill>
                          <a:latin typeface="Arial"/>
                        </a:rPr>
                        <a:t>86%</a:t>
                      </a:r>
                    </a:p>
                  </a:txBody>
                  <a:tcPr marL="0" marR="0" marT="0" marB="0" anchor="b"/>
                </a:tc>
              </a:tr>
              <a:tr h="370840">
                <a:tc>
                  <a:txBody>
                    <a:bodyPr/>
                    <a:lstStyle/>
                    <a:p>
                      <a:pPr algn="r" rtl="1" fontAlgn="b"/>
                      <a:r>
                        <a:rPr lang="ar-IQ" sz="2000" b="1" i="0" u="none" strike="noStrike">
                          <a:solidFill>
                            <a:srgbClr val="000000"/>
                          </a:solidFill>
                          <a:latin typeface="Arial"/>
                        </a:rPr>
                        <a:t>الرياضيات تطبيقية </a:t>
                      </a:r>
                    </a:p>
                  </a:txBody>
                  <a:tcPr marL="0" marR="0" marT="0" marB="0" anchor="b"/>
                </a:tc>
                <a:tc>
                  <a:txBody>
                    <a:bodyPr/>
                    <a:lstStyle/>
                    <a:p>
                      <a:pPr algn="r" rtl="0" fontAlgn="b"/>
                      <a:r>
                        <a:rPr lang="ar-IQ" sz="2000" b="1" i="0" u="none" strike="noStrike" dirty="0">
                          <a:solidFill>
                            <a:srgbClr val="000000"/>
                          </a:solidFill>
                          <a:latin typeface="Arial"/>
                        </a:rPr>
                        <a:t>41</a:t>
                      </a:r>
                    </a:p>
                  </a:txBody>
                  <a:tcPr marL="0" marR="0" marT="0" marB="0" anchor="b"/>
                </a:tc>
                <a:tc>
                  <a:txBody>
                    <a:bodyPr/>
                    <a:lstStyle/>
                    <a:p>
                      <a:pPr algn="r" rtl="0" fontAlgn="b"/>
                      <a:r>
                        <a:rPr lang="ar-IQ" sz="2000" b="1" i="0" u="none" strike="noStrike">
                          <a:solidFill>
                            <a:srgbClr val="000000"/>
                          </a:solidFill>
                          <a:latin typeface="Arial"/>
                        </a:rPr>
                        <a:t>24</a:t>
                      </a:r>
                    </a:p>
                  </a:txBody>
                  <a:tcPr marL="0" marR="0" marT="0" marB="0" anchor="b"/>
                </a:tc>
                <a:tc>
                  <a:txBody>
                    <a:bodyPr/>
                    <a:lstStyle/>
                    <a:p>
                      <a:pPr algn="r" rtl="0" fontAlgn="b"/>
                      <a:r>
                        <a:rPr lang="ar-IQ" sz="2000" b="1" i="0" u="none" strike="noStrike">
                          <a:solidFill>
                            <a:srgbClr val="000000"/>
                          </a:solidFill>
                          <a:latin typeface="Arial"/>
                        </a:rPr>
                        <a:t>59%</a:t>
                      </a:r>
                    </a:p>
                  </a:txBody>
                  <a:tcPr marL="0" marR="0" marT="0" marB="0" anchor="b"/>
                </a:tc>
              </a:tr>
              <a:tr h="370840">
                <a:tc>
                  <a:txBody>
                    <a:bodyPr/>
                    <a:lstStyle/>
                    <a:p>
                      <a:pPr algn="r" rtl="1" fontAlgn="b"/>
                      <a:r>
                        <a:rPr lang="ar-IQ" sz="2000" b="1" i="0" u="none" strike="noStrike">
                          <a:solidFill>
                            <a:srgbClr val="000000"/>
                          </a:solidFill>
                          <a:latin typeface="Arial"/>
                        </a:rPr>
                        <a:t>احصاء وقياسات</a:t>
                      </a:r>
                    </a:p>
                  </a:txBody>
                  <a:tcPr marL="0" marR="0" marT="0" marB="0" anchor="b"/>
                </a:tc>
                <a:tc>
                  <a:txBody>
                    <a:bodyPr/>
                    <a:lstStyle/>
                    <a:p>
                      <a:pPr algn="r" rtl="0" fontAlgn="b"/>
                      <a:r>
                        <a:rPr lang="ar-IQ" sz="2000" b="1" i="0" u="none" strike="noStrike" dirty="0">
                          <a:solidFill>
                            <a:srgbClr val="000000"/>
                          </a:solidFill>
                          <a:latin typeface="Arial"/>
                        </a:rPr>
                        <a:t>42</a:t>
                      </a:r>
                    </a:p>
                  </a:txBody>
                  <a:tcPr marL="0" marR="0" marT="0" marB="0" anchor="b"/>
                </a:tc>
                <a:tc>
                  <a:txBody>
                    <a:bodyPr/>
                    <a:lstStyle/>
                    <a:p>
                      <a:pPr algn="r" rtl="0" fontAlgn="b"/>
                      <a:r>
                        <a:rPr lang="ar-IQ" sz="2000" b="1" i="0" u="none" strike="noStrike" dirty="0">
                          <a:solidFill>
                            <a:srgbClr val="000000"/>
                          </a:solidFill>
                          <a:latin typeface="Arial"/>
                        </a:rPr>
                        <a:t>41</a:t>
                      </a:r>
                    </a:p>
                  </a:txBody>
                  <a:tcPr marL="0" marR="0" marT="0" marB="0" anchor="b"/>
                </a:tc>
                <a:tc>
                  <a:txBody>
                    <a:bodyPr/>
                    <a:lstStyle/>
                    <a:p>
                      <a:pPr algn="r" rtl="0" fontAlgn="b"/>
                      <a:r>
                        <a:rPr lang="ar-IQ" sz="2000" b="1" i="0" u="none" strike="noStrike">
                          <a:solidFill>
                            <a:srgbClr val="000000"/>
                          </a:solidFill>
                          <a:latin typeface="Arial"/>
                        </a:rPr>
                        <a:t>98%</a:t>
                      </a:r>
                    </a:p>
                  </a:txBody>
                  <a:tcPr marL="0" marR="0" marT="0" marB="0" anchor="b"/>
                </a:tc>
              </a:tr>
              <a:tr h="370840">
                <a:tc>
                  <a:txBody>
                    <a:bodyPr/>
                    <a:lstStyle/>
                    <a:p>
                      <a:pPr algn="r" rtl="1" fontAlgn="b"/>
                      <a:r>
                        <a:rPr lang="ar-IQ" sz="2000" b="1" i="0" u="none" strike="noStrike">
                          <a:solidFill>
                            <a:srgbClr val="000000"/>
                          </a:solidFill>
                          <a:latin typeface="Arial"/>
                        </a:rPr>
                        <a:t>حرية و الديمقراطية</a:t>
                      </a:r>
                    </a:p>
                  </a:txBody>
                  <a:tcPr marL="0" marR="0" marT="0" marB="0" anchor="b"/>
                </a:tc>
                <a:tc>
                  <a:txBody>
                    <a:bodyPr/>
                    <a:lstStyle/>
                    <a:p>
                      <a:pPr algn="r" rtl="0" fontAlgn="b"/>
                      <a:r>
                        <a:rPr lang="ar-IQ" sz="2000" b="1" i="0" u="none" strike="noStrike">
                          <a:solidFill>
                            <a:srgbClr val="000000"/>
                          </a:solidFill>
                          <a:latin typeface="Arial"/>
                        </a:rPr>
                        <a:t>42</a:t>
                      </a:r>
                    </a:p>
                  </a:txBody>
                  <a:tcPr marL="0" marR="0" marT="0" marB="0" anchor="b"/>
                </a:tc>
                <a:tc>
                  <a:txBody>
                    <a:bodyPr/>
                    <a:lstStyle/>
                    <a:p>
                      <a:pPr algn="r" rtl="0" fontAlgn="b"/>
                      <a:r>
                        <a:rPr lang="ar-IQ" sz="2000" b="1" i="0" u="none" strike="noStrike" dirty="0">
                          <a:solidFill>
                            <a:srgbClr val="000000"/>
                          </a:solidFill>
                          <a:latin typeface="Arial"/>
                        </a:rPr>
                        <a:t>41</a:t>
                      </a:r>
                    </a:p>
                  </a:txBody>
                  <a:tcPr marL="0" marR="0" marT="0" marB="0" anchor="b"/>
                </a:tc>
                <a:tc>
                  <a:txBody>
                    <a:bodyPr/>
                    <a:lstStyle/>
                    <a:p>
                      <a:pPr algn="r" rtl="0" fontAlgn="b"/>
                      <a:r>
                        <a:rPr lang="ar-IQ" sz="2000" b="1" i="0" u="none" strike="noStrike" dirty="0">
                          <a:solidFill>
                            <a:srgbClr val="000000"/>
                          </a:solidFill>
                          <a:latin typeface="Arial"/>
                        </a:rPr>
                        <a:t>98%</a:t>
                      </a:r>
                    </a:p>
                  </a:txBody>
                  <a:tcPr marL="0" marR="0" marT="0" marB="0" anchor="b"/>
                </a:tc>
              </a:tr>
              <a:tr h="370840">
                <a:tc>
                  <a:txBody>
                    <a:bodyPr/>
                    <a:lstStyle/>
                    <a:p>
                      <a:pPr algn="r" rtl="1" fontAlgn="b"/>
                      <a:r>
                        <a:rPr lang="ar-IQ" sz="2000" b="1" i="0" u="none" strike="noStrike" dirty="0">
                          <a:solidFill>
                            <a:srgbClr val="000000"/>
                          </a:solidFill>
                          <a:latin typeface="Arial"/>
                        </a:rPr>
                        <a:t>تصميم معدات</a:t>
                      </a:r>
                    </a:p>
                  </a:txBody>
                  <a:tcPr marL="0" marR="0" marT="0" marB="0" anchor="b"/>
                </a:tc>
                <a:tc>
                  <a:txBody>
                    <a:bodyPr/>
                    <a:lstStyle/>
                    <a:p>
                      <a:pPr algn="r" rtl="0" fontAlgn="b"/>
                      <a:r>
                        <a:rPr lang="ar-IQ" sz="2000" b="1" i="0" u="none" strike="noStrike" dirty="0">
                          <a:solidFill>
                            <a:srgbClr val="000000"/>
                          </a:solidFill>
                          <a:latin typeface="Arial"/>
                        </a:rPr>
                        <a:t>42</a:t>
                      </a:r>
                    </a:p>
                  </a:txBody>
                  <a:tcPr marL="0" marR="0" marT="0" marB="0" anchor="b"/>
                </a:tc>
                <a:tc>
                  <a:txBody>
                    <a:bodyPr/>
                    <a:lstStyle/>
                    <a:p>
                      <a:pPr algn="r" rtl="0" fontAlgn="b"/>
                      <a:r>
                        <a:rPr lang="ar-IQ" sz="2000" b="1" i="0" u="none" strike="noStrike" dirty="0">
                          <a:solidFill>
                            <a:srgbClr val="000000"/>
                          </a:solidFill>
                          <a:latin typeface="Arial"/>
                        </a:rPr>
                        <a:t>36</a:t>
                      </a:r>
                    </a:p>
                  </a:txBody>
                  <a:tcPr marL="0" marR="0" marT="0" marB="0" anchor="b"/>
                </a:tc>
                <a:tc>
                  <a:txBody>
                    <a:bodyPr/>
                    <a:lstStyle/>
                    <a:p>
                      <a:pPr algn="r" rtl="0" fontAlgn="b"/>
                      <a:r>
                        <a:rPr lang="ar-IQ" sz="2000" b="1" i="0" u="none" strike="noStrike" dirty="0">
                          <a:solidFill>
                            <a:srgbClr val="000000"/>
                          </a:solidFill>
                          <a:latin typeface="Arial"/>
                        </a:rPr>
                        <a:t>86%</a:t>
                      </a:r>
                    </a:p>
                  </a:txBody>
                  <a:tcPr marL="0" marR="0" marT="0" marB="0" anchor="b"/>
                </a:tc>
              </a:tr>
            </a:tbl>
          </a:graphicData>
        </a:graphic>
      </p:graphicFrame>
      <p:sp>
        <p:nvSpPr>
          <p:cNvPr id="3" name="Title 2"/>
          <p:cNvSpPr>
            <a:spLocks noGrp="1"/>
          </p:cNvSpPr>
          <p:nvPr>
            <p:ph type="title"/>
          </p:nvPr>
        </p:nvSpPr>
        <p:spPr/>
        <p:txBody>
          <a:bodyPr/>
          <a:lstStyle/>
          <a:p>
            <a:pPr algn="ctr"/>
            <a:r>
              <a:rPr lang="ar-IQ" dirty="0" smtClean="0">
                <a:solidFill>
                  <a:schemeClr val="accent1">
                    <a:lumMod val="75000"/>
                  </a:schemeClr>
                </a:solidFill>
              </a:rPr>
              <a:t>المرحلة الثالثة/ تكرير النفط والغاز</a:t>
            </a:r>
            <a:endParaRPr lang="ar-IQ" dirty="0">
              <a:solidFill>
                <a:schemeClr val="accent1">
                  <a:lumMod val="75000"/>
                </a:schemeClr>
              </a:solidFill>
            </a:endParaRPr>
          </a:p>
        </p:txBody>
      </p:sp>
      <p:graphicFrame>
        <p:nvGraphicFramePr>
          <p:cNvPr id="5" name="Chart 4"/>
          <p:cNvGraphicFramePr/>
          <p:nvPr/>
        </p:nvGraphicFramePr>
        <p:xfrm>
          <a:off x="2143108" y="41148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7158" y="1142984"/>
          <a:ext cx="8229600" cy="2966720"/>
        </p:xfrm>
        <a:graphic>
          <a:graphicData uri="http://schemas.openxmlformats.org/drawingml/2006/table">
            <a:tbl>
              <a:tblPr rtl="1" firstRow="1" bandRow="1">
                <a:tableStyleId>{5C22544A-7EE6-4342-B048-85BDC9FD1C3A}</a:tableStyleId>
              </a:tblPr>
              <a:tblGrid>
                <a:gridCol w="2057400"/>
                <a:gridCol w="2057400"/>
                <a:gridCol w="2057400"/>
                <a:gridCol w="2057400"/>
              </a:tblGrid>
              <a:tr h="370840">
                <a:tc>
                  <a:txBody>
                    <a:bodyPr/>
                    <a:lstStyle/>
                    <a:p>
                      <a:pPr algn="ctr" rtl="1" fontAlgn="b"/>
                      <a:r>
                        <a:rPr lang="ar-IQ" sz="2000" b="1" i="0" u="none" strike="noStrike" dirty="0">
                          <a:solidFill>
                            <a:srgbClr val="000000"/>
                          </a:solidFill>
                          <a:latin typeface="Arial"/>
                        </a:rPr>
                        <a:t>المادة</a:t>
                      </a:r>
                    </a:p>
                  </a:txBody>
                  <a:tcPr marL="0" marR="0" marT="0" marB="0" anchor="b"/>
                </a:tc>
                <a:tc>
                  <a:txBody>
                    <a:bodyPr/>
                    <a:lstStyle/>
                    <a:p>
                      <a:pPr algn="ctr" rtl="1" fontAlgn="b"/>
                      <a:r>
                        <a:rPr lang="ar-IQ" sz="2000" b="1" i="0" u="none" strike="noStrike" dirty="0">
                          <a:solidFill>
                            <a:srgbClr val="000000"/>
                          </a:solidFill>
                          <a:latin typeface="Arial"/>
                        </a:rPr>
                        <a:t>عدد المشاركين</a:t>
                      </a:r>
                    </a:p>
                  </a:txBody>
                  <a:tcPr marL="0" marR="0" marT="0" marB="0" anchor="b"/>
                </a:tc>
                <a:tc>
                  <a:txBody>
                    <a:bodyPr/>
                    <a:lstStyle/>
                    <a:p>
                      <a:pPr algn="ctr" rtl="1" fontAlgn="b"/>
                      <a:r>
                        <a:rPr lang="ar-IQ" sz="2000" b="1" i="0" u="none" strike="noStrike">
                          <a:solidFill>
                            <a:srgbClr val="000000"/>
                          </a:solidFill>
                          <a:latin typeface="Arial"/>
                        </a:rPr>
                        <a:t>عدد الناجحين</a:t>
                      </a:r>
                    </a:p>
                  </a:txBody>
                  <a:tcPr marL="0" marR="0" marT="0" marB="0" anchor="b"/>
                </a:tc>
                <a:tc>
                  <a:txBody>
                    <a:bodyPr/>
                    <a:lstStyle/>
                    <a:p>
                      <a:pPr algn="ctr" rtl="1" fontAlgn="b"/>
                      <a:r>
                        <a:rPr lang="ar-IQ" sz="2000" b="1" i="0" u="none" strike="noStrike">
                          <a:solidFill>
                            <a:srgbClr val="000000"/>
                          </a:solidFill>
                          <a:latin typeface="Arial"/>
                        </a:rPr>
                        <a:t>نسبة النجاح</a:t>
                      </a:r>
                    </a:p>
                  </a:txBody>
                  <a:tcPr marL="0" marR="0" marT="0" marB="0" anchor="b"/>
                </a:tc>
              </a:tr>
              <a:tr h="370840">
                <a:tc>
                  <a:txBody>
                    <a:bodyPr/>
                    <a:lstStyle/>
                    <a:p>
                      <a:pPr algn="r" rtl="1" fontAlgn="b"/>
                      <a:r>
                        <a:rPr lang="ar-IQ" sz="2000" b="1" i="0" u="none" strike="noStrike" dirty="0">
                          <a:solidFill>
                            <a:srgbClr val="000000"/>
                          </a:solidFill>
                          <a:latin typeface="Arial"/>
                        </a:rPr>
                        <a:t>جريان الموائع</a:t>
                      </a:r>
                    </a:p>
                  </a:txBody>
                  <a:tcPr marL="0" marR="0" marT="0" marB="0" anchor="b"/>
                </a:tc>
                <a:tc>
                  <a:txBody>
                    <a:bodyPr/>
                    <a:lstStyle/>
                    <a:p>
                      <a:pPr algn="r" rtl="0" fontAlgn="b"/>
                      <a:r>
                        <a:rPr lang="ar-IQ" sz="2000" b="1" i="0" u="none" strike="noStrike">
                          <a:solidFill>
                            <a:srgbClr val="000000"/>
                          </a:solidFill>
                          <a:latin typeface="Arial"/>
                        </a:rPr>
                        <a:t>52</a:t>
                      </a:r>
                    </a:p>
                  </a:txBody>
                  <a:tcPr marL="0" marR="0" marT="0" marB="0" anchor="b"/>
                </a:tc>
                <a:tc>
                  <a:txBody>
                    <a:bodyPr/>
                    <a:lstStyle/>
                    <a:p>
                      <a:pPr algn="r" rtl="0" fontAlgn="b"/>
                      <a:r>
                        <a:rPr lang="ar-IQ" sz="2000" b="1" i="0" u="none" strike="noStrike">
                          <a:solidFill>
                            <a:srgbClr val="000000"/>
                          </a:solidFill>
                          <a:latin typeface="Arial"/>
                        </a:rPr>
                        <a:t>17</a:t>
                      </a:r>
                    </a:p>
                  </a:txBody>
                  <a:tcPr marL="0" marR="0" marT="0" marB="0" anchor="b"/>
                </a:tc>
                <a:tc>
                  <a:txBody>
                    <a:bodyPr/>
                    <a:lstStyle/>
                    <a:p>
                      <a:pPr algn="r" rtl="0" fontAlgn="b"/>
                      <a:r>
                        <a:rPr lang="ar-IQ" sz="2000" b="1" i="0" u="none" strike="noStrike">
                          <a:solidFill>
                            <a:srgbClr val="000000"/>
                          </a:solidFill>
                          <a:latin typeface="Arial"/>
                        </a:rPr>
                        <a:t>33%</a:t>
                      </a:r>
                    </a:p>
                  </a:txBody>
                  <a:tcPr marL="0" marR="0" marT="0" marB="0" anchor="b"/>
                </a:tc>
              </a:tr>
              <a:tr h="370840">
                <a:tc>
                  <a:txBody>
                    <a:bodyPr/>
                    <a:lstStyle/>
                    <a:p>
                      <a:pPr algn="r" rtl="1" fontAlgn="b"/>
                      <a:r>
                        <a:rPr lang="ar-IQ" sz="2000" b="1" i="0" u="none" strike="noStrike" dirty="0">
                          <a:solidFill>
                            <a:srgbClr val="000000"/>
                          </a:solidFill>
                          <a:latin typeface="Arial"/>
                        </a:rPr>
                        <a:t> كيمياء فيزياوية</a:t>
                      </a:r>
                    </a:p>
                  </a:txBody>
                  <a:tcPr marL="0" marR="0" marT="0" marB="0" anchor="b"/>
                </a:tc>
                <a:tc>
                  <a:txBody>
                    <a:bodyPr/>
                    <a:lstStyle/>
                    <a:p>
                      <a:pPr algn="r" rtl="0" fontAlgn="b"/>
                      <a:r>
                        <a:rPr lang="ar-IQ" sz="2000" b="1" i="0" u="none" strike="noStrike">
                          <a:solidFill>
                            <a:srgbClr val="000000"/>
                          </a:solidFill>
                          <a:latin typeface="Arial"/>
                        </a:rPr>
                        <a:t>54</a:t>
                      </a:r>
                    </a:p>
                  </a:txBody>
                  <a:tcPr marL="0" marR="0" marT="0" marB="0" anchor="b"/>
                </a:tc>
                <a:tc>
                  <a:txBody>
                    <a:bodyPr/>
                    <a:lstStyle/>
                    <a:p>
                      <a:pPr algn="r" rtl="0" fontAlgn="b"/>
                      <a:r>
                        <a:rPr lang="ar-IQ" sz="2000" b="1" i="0" u="none" strike="noStrike">
                          <a:solidFill>
                            <a:srgbClr val="000000"/>
                          </a:solidFill>
                          <a:latin typeface="Arial"/>
                        </a:rPr>
                        <a:t>30</a:t>
                      </a:r>
                    </a:p>
                  </a:txBody>
                  <a:tcPr marL="0" marR="0" marT="0" marB="0" anchor="b"/>
                </a:tc>
                <a:tc>
                  <a:txBody>
                    <a:bodyPr/>
                    <a:lstStyle/>
                    <a:p>
                      <a:pPr algn="r" rtl="0" fontAlgn="b"/>
                      <a:r>
                        <a:rPr lang="ar-IQ" sz="2000" b="1" i="0" u="none" strike="noStrike">
                          <a:solidFill>
                            <a:srgbClr val="000000"/>
                          </a:solidFill>
                          <a:latin typeface="Arial"/>
                        </a:rPr>
                        <a:t>56%</a:t>
                      </a:r>
                    </a:p>
                  </a:txBody>
                  <a:tcPr marL="0" marR="0" marT="0" marB="0" anchor="b"/>
                </a:tc>
              </a:tr>
              <a:tr h="370840">
                <a:tc>
                  <a:txBody>
                    <a:bodyPr/>
                    <a:lstStyle/>
                    <a:p>
                      <a:pPr algn="r" rtl="1" fontAlgn="b"/>
                      <a:r>
                        <a:rPr lang="ar-IQ" sz="2000" b="1" i="0" u="none" strike="noStrike">
                          <a:solidFill>
                            <a:srgbClr val="000000"/>
                          </a:solidFill>
                          <a:latin typeface="Arial"/>
                        </a:rPr>
                        <a:t>خواص منتجات</a:t>
                      </a:r>
                    </a:p>
                  </a:txBody>
                  <a:tcPr marL="0" marR="0" marT="0" marB="0" anchor="b"/>
                </a:tc>
                <a:tc>
                  <a:txBody>
                    <a:bodyPr/>
                    <a:lstStyle/>
                    <a:p>
                      <a:pPr algn="r" rtl="0" fontAlgn="b"/>
                      <a:r>
                        <a:rPr lang="ar-IQ" sz="2000" b="1" i="0" u="none" strike="noStrike" dirty="0">
                          <a:solidFill>
                            <a:srgbClr val="000000"/>
                          </a:solidFill>
                          <a:latin typeface="Arial"/>
                        </a:rPr>
                        <a:t>52</a:t>
                      </a:r>
                    </a:p>
                  </a:txBody>
                  <a:tcPr marL="0" marR="0" marT="0" marB="0" anchor="b"/>
                </a:tc>
                <a:tc>
                  <a:txBody>
                    <a:bodyPr/>
                    <a:lstStyle/>
                    <a:p>
                      <a:pPr algn="r" rtl="0" fontAlgn="b"/>
                      <a:r>
                        <a:rPr lang="ar-IQ" sz="2000" b="1" i="0" u="none" strike="noStrike">
                          <a:solidFill>
                            <a:srgbClr val="000000"/>
                          </a:solidFill>
                          <a:latin typeface="Arial"/>
                        </a:rPr>
                        <a:t>32</a:t>
                      </a:r>
                    </a:p>
                  </a:txBody>
                  <a:tcPr marL="0" marR="0" marT="0" marB="0" anchor="b"/>
                </a:tc>
                <a:tc>
                  <a:txBody>
                    <a:bodyPr/>
                    <a:lstStyle/>
                    <a:p>
                      <a:pPr algn="r" rtl="0" fontAlgn="b"/>
                      <a:r>
                        <a:rPr lang="ar-IQ" sz="2000" b="1" i="0" u="none" strike="noStrike">
                          <a:solidFill>
                            <a:srgbClr val="000000"/>
                          </a:solidFill>
                          <a:latin typeface="Arial"/>
                        </a:rPr>
                        <a:t>62%</a:t>
                      </a:r>
                    </a:p>
                  </a:txBody>
                  <a:tcPr marL="0" marR="0" marT="0" marB="0" anchor="b"/>
                </a:tc>
              </a:tr>
              <a:tr h="370840">
                <a:tc>
                  <a:txBody>
                    <a:bodyPr/>
                    <a:lstStyle/>
                    <a:p>
                      <a:pPr algn="r" rtl="1" fontAlgn="b"/>
                      <a:r>
                        <a:rPr lang="ar-IQ" sz="2000" b="1" i="0" u="none" strike="noStrike">
                          <a:solidFill>
                            <a:srgbClr val="000000"/>
                          </a:solidFill>
                          <a:latin typeface="Arial"/>
                        </a:rPr>
                        <a:t>رياضيات2</a:t>
                      </a:r>
                    </a:p>
                  </a:txBody>
                  <a:tcPr marL="0" marR="0" marT="0" marB="0" anchor="b"/>
                </a:tc>
                <a:tc>
                  <a:txBody>
                    <a:bodyPr/>
                    <a:lstStyle/>
                    <a:p>
                      <a:pPr algn="r" rtl="0" fontAlgn="b"/>
                      <a:r>
                        <a:rPr lang="ar-IQ" sz="2000" b="1" i="0" u="none" strike="noStrike" dirty="0">
                          <a:solidFill>
                            <a:srgbClr val="000000"/>
                          </a:solidFill>
                          <a:latin typeface="Arial"/>
                        </a:rPr>
                        <a:t>51</a:t>
                      </a:r>
                    </a:p>
                  </a:txBody>
                  <a:tcPr marL="0" marR="0" marT="0" marB="0" anchor="b"/>
                </a:tc>
                <a:tc>
                  <a:txBody>
                    <a:bodyPr/>
                    <a:lstStyle/>
                    <a:p>
                      <a:pPr algn="r" rtl="0" fontAlgn="b"/>
                      <a:r>
                        <a:rPr lang="ar-IQ" sz="2000" b="1" i="0" u="none" strike="noStrike">
                          <a:solidFill>
                            <a:srgbClr val="000000"/>
                          </a:solidFill>
                          <a:latin typeface="Arial"/>
                        </a:rPr>
                        <a:t>20</a:t>
                      </a:r>
                    </a:p>
                  </a:txBody>
                  <a:tcPr marL="0" marR="0" marT="0" marB="0" anchor="b"/>
                </a:tc>
                <a:tc>
                  <a:txBody>
                    <a:bodyPr/>
                    <a:lstStyle/>
                    <a:p>
                      <a:pPr algn="r" rtl="0" fontAlgn="b"/>
                      <a:r>
                        <a:rPr lang="ar-IQ" sz="2000" b="1" i="0" u="none" strike="noStrike">
                          <a:solidFill>
                            <a:srgbClr val="000000"/>
                          </a:solidFill>
                          <a:latin typeface="Arial"/>
                        </a:rPr>
                        <a:t>39%</a:t>
                      </a:r>
                    </a:p>
                  </a:txBody>
                  <a:tcPr marL="0" marR="0" marT="0" marB="0" anchor="b"/>
                </a:tc>
              </a:tr>
              <a:tr h="370840">
                <a:tc>
                  <a:txBody>
                    <a:bodyPr/>
                    <a:lstStyle/>
                    <a:p>
                      <a:pPr algn="r" rtl="1" fontAlgn="b"/>
                      <a:r>
                        <a:rPr lang="ar-IQ" sz="2000" b="1" i="0" u="none" strike="noStrike">
                          <a:solidFill>
                            <a:srgbClr val="000000"/>
                          </a:solidFill>
                          <a:latin typeface="Arial"/>
                        </a:rPr>
                        <a:t>برمجة 2</a:t>
                      </a:r>
                    </a:p>
                  </a:txBody>
                  <a:tcPr marL="0" marR="0" marT="0" marB="0" anchor="b"/>
                </a:tc>
                <a:tc>
                  <a:txBody>
                    <a:bodyPr/>
                    <a:lstStyle/>
                    <a:p>
                      <a:pPr algn="r" rtl="0" fontAlgn="b"/>
                      <a:r>
                        <a:rPr lang="ar-IQ" sz="2000" b="1" i="0" u="none" strike="noStrike" dirty="0">
                          <a:solidFill>
                            <a:srgbClr val="000000"/>
                          </a:solidFill>
                          <a:latin typeface="Arial"/>
                        </a:rPr>
                        <a:t>54</a:t>
                      </a:r>
                    </a:p>
                  </a:txBody>
                  <a:tcPr marL="0" marR="0" marT="0" marB="0" anchor="b"/>
                </a:tc>
                <a:tc>
                  <a:txBody>
                    <a:bodyPr/>
                    <a:lstStyle/>
                    <a:p>
                      <a:pPr algn="r" rtl="0" fontAlgn="b"/>
                      <a:r>
                        <a:rPr lang="ar-IQ" sz="2000" b="1" i="0" u="none" strike="noStrike" dirty="0">
                          <a:solidFill>
                            <a:srgbClr val="000000"/>
                          </a:solidFill>
                          <a:latin typeface="Arial"/>
                        </a:rPr>
                        <a:t>48</a:t>
                      </a:r>
                    </a:p>
                  </a:txBody>
                  <a:tcPr marL="0" marR="0" marT="0" marB="0" anchor="b"/>
                </a:tc>
                <a:tc>
                  <a:txBody>
                    <a:bodyPr/>
                    <a:lstStyle/>
                    <a:p>
                      <a:pPr algn="r" rtl="0" fontAlgn="b"/>
                      <a:r>
                        <a:rPr lang="ar-IQ" sz="2000" b="1" i="0" u="none" strike="noStrike">
                          <a:solidFill>
                            <a:srgbClr val="000000"/>
                          </a:solidFill>
                          <a:latin typeface="Arial"/>
                        </a:rPr>
                        <a:t>89%</a:t>
                      </a:r>
                    </a:p>
                  </a:txBody>
                  <a:tcPr marL="0" marR="0" marT="0" marB="0" anchor="b"/>
                </a:tc>
              </a:tr>
              <a:tr h="370840">
                <a:tc>
                  <a:txBody>
                    <a:bodyPr/>
                    <a:lstStyle/>
                    <a:p>
                      <a:pPr algn="r" rtl="1" fontAlgn="b"/>
                      <a:r>
                        <a:rPr lang="ar-IQ" sz="2000" b="1" i="0" u="none" strike="noStrike">
                          <a:solidFill>
                            <a:srgbClr val="000000"/>
                          </a:solidFill>
                          <a:latin typeface="Arial"/>
                        </a:rPr>
                        <a:t>احصاء وقياسات</a:t>
                      </a:r>
                    </a:p>
                  </a:txBody>
                  <a:tcPr marL="0" marR="0" marT="0" marB="0" anchor="b"/>
                </a:tc>
                <a:tc>
                  <a:txBody>
                    <a:bodyPr/>
                    <a:lstStyle/>
                    <a:p>
                      <a:pPr algn="r" rtl="0" fontAlgn="b"/>
                      <a:r>
                        <a:rPr lang="ar-IQ" sz="2000" b="1" i="0" u="none" strike="noStrike">
                          <a:solidFill>
                            <a:srgbClr val="000000"/>
                          </a:solidFill>
                          <a:latin typeface="Arial"/>
                        </a:rPr>
                        <a:t>55</a:t>
                      </a:r>
                    </a:p>
                  </a:txBody>
                  <a:tcPr marL="0" marR="0" marT="0" marB="0" anchor="b"/>
                </a:tc>
                <a:tc>
                  <a:txBody>
                    <a:bodyPr/>
                    <a:lstStyle/>
                    <a:p>
                      <a:pPr algn="r" rtl="0" fontAlgn="b"/>
                      <a:r>
                        <a:rPr lang="ar-IQ" sz="2000" b="1" i="0" u="none" strike="noStrike" dirty="0">
                          <a:solidFill>
                            <a:srgbClr val="000000"/>
                          </a:solidFill>
                          <a:latin typeface="Arial"/>
                        </a:rPr>
                        <a:t>40</a:t>
                      </a:r>
                    </a:p>
                  </a:txBody>
                  <a:tcPr marL="0" marR="0" marT="0" marB="0" anchor="b"/>
                </a:tc>
                <a:tc>
                  <a:txBody>
                    <a:bodyPr/>
                    <a:lstStyle/>
                    <a:p>
                      <a:pPr algn="r" rtl="0" fontAlgn="b"/>
                      <a:r>
                        <a:rPr lang="ar-IQ" sz="2000" b="1" i="0" u="none" strike="noStrike">
                          <a:solidFill>
                            <a:srgbClr val="000000"/>
                          </a:solidFill>
                          <a:latin typeface="Arial"/>
                        </a:rPr>
                        <a:t>73%</a:t>
                      </a:r>
                    </a:p>
                  </a:txBody>
                  <a:tcPr marL="0" marR="0" marT="0" marB="0" anchor="b"/>
                </a:tc>
              </a:tr>
              <a:tr h="370840">
                <a:tc>
                  <a:txBody>
                    <a:bodyPr/>
                    <a:lstStyle/>
                    <a:p>
                      <a:pPr algn="r" rtl="1" fontAlgn="b"/>
                      <a:r>
                        <a:rPr lang="ar-IQ" sz="2000" b="1" i="0" u="none" strike="noStrike" dirty="0">
                          <a:solidFill>
                            <a:srgbClr val="000000"/>
                          </a:solidFill>
                          <a:latin typeface="Arial"/>
                        </a:rPr>
                        <a:t>علم و هندسة مواد</a:t>
                      </a:r>
                    </a:p>
                  </a:txBody>
                  <a:tcPr marL="0" marR="0" marT="0" marB="0" anchor="b"/>
                </a:tc>
                <a:tc>
                  <a:txBody>
                    <a:bodyPr/>
                    <a:lstStyle/>
                    <a:p>
                      <a:pPr algn="r" rtl="0" fontAlgn="b"/>
                      <a:r>
                        <a:rPr lang="ar-IQ" sz="2000" b="1" i="0" u="none" strike="noStrike" dirty="0">
                          <a:solidFill>
                            <a:srgbClr val="000000"/>
                          </a:solidFill>
                          <a:latin typeface="Arial"/>
                        </a:rPr>
                        <a:t>53</a:t>
                      </a:r>
                    </a:p>
                  </a:txBody>
                  <a:tcPr marL="0" marR="0" marT="0" marB="0" anchor="b"/>
                </a:tc>
                <a:tc>
                  <a:txBody>
                    <a:bodyPr/>
                    <a:lstStyle/>
                    <a:p>
                      <a:pPr algn="r" rtl="0" fontAlgn="b"/>
                      <a:r>
                        <a:rPr lang="ar-IQ" sz="2000" b="1" i="0" u="none" strike="noStrike" dirty="0">
                          <a:solidFill>
                            <a:srgbClr val="000000"/>
                          </a:solidFill>
                          <a:latin typeface="Arial"/>
                        </a:rPr>
                        <a:t>25</a:t>
                      </a:r>
                    </a:p>
                  </a:txBody>
                  <a:tcPr marL="0" marR="0" marT="0" marB="0" anchor="b"/>
                </a:tc>
                <a:tc>
                  <a:txBody>
                    <a:bodyPr/>
                    <a:lstStyle/>
                    <a:p>
                      <a:pPr algn="r" rtl="0" fontAlgn="b"/>
                      <a:r>
                        <a:rPr lang="ar-IQ" sz="2000" b="1" i="0" u="none" strike="noStrike" dirty="0">
                          <a:solidFill>
                            <a:srgbClr val="000000"/>
                          </a:solidFill>
                          <a:latin typeface="Arial"/>
                        </a:rPr>
                        <a:t>47%</a:t>
                      </a:r>
                    </a:p>
                  </a:txBody>
                  <a:tcPr marL="0" marR="0" marT="0" marB="0" anchor="b"/>
                </a:tc>
              </a:tr>
            </a:tbl>
          </a:graphicData>
        </a:graphic>
      </p:graphicFrame>
      <p:sp>
        <p:nvSpPr>
          <p:cNvPr id="3" name="Title 2"/>
          <p:cNvSpPr>
            <a:spLocks noGrp="1"/>
          </p:cNvSpPr>
          <p:nvPr>
            <p:ph type="title"/>
          </p:nvPr>
        </p:nvSpPr>
        <p:spPr/>
        <p:txBody>
          <a:bodyPr/>
          <a:lstStyle/>
          <a:p>
            <a:pPr algn="ctr"/>
            <a:r>
              <a:rPr lang="ar-IQ" dirty="0" smtClean="0">
                <a:solidFill>
                  <a:schemeClr val="accent1">
                    <a:lumMod val="75000"/>
                  </a:schemeClr>
                </a:solidFill>
              </a:rPr>
              <a:t>المرحلة الثانية / تكرير النفط والغاز</a:t>
            </a:r>
            <a:endParaRPr lang="ar-IQ" dirty="0">
              <a:solidFill>
                <a:schemeClr val="accent1">
                  <a:lumMod val="75000"/>
                </a:schemeClr>
              </a:solidFill>
            </a:endParaRPr>
          </a:p>
        </p:txBody>
      </p:sp>
      <p:graphicFrame>
        <p:nvGraphicFramePr>
          <p:cNvPr id="5" name="Chart 4"/>
          <p:cNvGraphicFramePr/>
          <p:nvPr/>
        </p:nvGraphicFramePr>
        <p:xfrm>
          <a:off x="2000232" y="41148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IQ" dirty="0" smtClean="0">
                <a:solidFill>
                  <a:schemeClr val="accent1">
                    <a:lumMod val="75000"/>
                  </a:schemeClr>
                </a:solidFill>
              </a:rPr>
              <a:t>المرحلة الاولى / تكرير النفط والغاز</a:t>
            </a:r>
            <a:endParaRPr lang="ar-IQ" dirty="0">
              <a:solidFill>
                <a:schemeClr val="accent1">
                  <a:lumMod val="75000"/>
                </a:schemeClr>
              </a:solidFill>
            </a:endParaRPr>
          </a:p>
        </p:txBody>
      </p:sp>
      <p:graphicFrame>
        <p:nvGraphicFramePr>
          <p:cNvPr id="6" name="Content Placeholder 5"/>
          <p:cNvGraphicFramePr>
            <a:graphicFrameLocks noGrp="1"/>
          </p:cNvGraphicFramePr>
          <p:nvPr>
            <p:ph idx="1"/>
          </p:nvPr>
        </p:nvGraphicFramePr>
        <p:xfrm>
          <a:off x="500034" y="1214422"/>
          <a:ext cx="8229600" cy="3815080"/>
        </p:xfrm>
        <a:graphic>
          <a:graphicData uri="http://schemas.openxmlformats.org/drawingml/2006/table">
            <a:tbl>
              <a:tblPr rtl="1" firstRow="1" bandRow="1">
                <a:tableStyleId>{5C22544A-7EE6-4342-B048-85BDC9FD1C3A}</a:tableStyleId>
              </a:tblPr>
              <a:tblGrid>
                <a:gridCol w="2057400"/>
                <a:gridCol w="2057400"/>
                <a:gridCol w="2057400"/>
                <a:gridCol w="2057400"/>
              </a:tblGrid>
              <a:tr h="370840">
                <a:tc>
                  <a:txBody>
                    <a:bodyPr/>
                    <a:lstStyle/>
                    <a:p>
                      <a:pPr algn="ctr" rtl="1" fontAlgn="b"/>
                      <a:r>
                        <a:rPr lang="ar-IQ" sz="2000" b="1" i="0" u="none" strike="noStrike" dirty="0">
                          <a:solidFill>
                            <a:srgbClr val="000000"/>
                          </a:solidFill>
                          <a:latin typeface="Arial"/>
                        </a:rPr>
                        <a:t>المادة</a:t>
                      </a:r>
                    </a:p>
                  </a:txBody>
                  <a:tcPr marL="0" marR="0" marT="0" marB="0" anchor="b"/>
                </a:tc>
                <a:tc>
                  <a:txBody>
                    <a:bodyPr/>
                    <a:lstStyle/>
                    <a:p>
                      <a:pPr algn="ctr" rtl="1" fontAlgn="b"/>
                      <a:r>
                        <a:rPr lang="ar-IQ" sz="2000" b="1" i="0" u="none" strike="noStrike">
                          <a:solidFill>
                            <a:srgbClr val="000000"/>
                          </a:solidFill>
                          <a:latin typeface="Arial"/>
                        </a:rPr>
                        <a:t>عدد المشاركين</a:t>
                      </a:r>
                    </a:p>
                  </a:txBody>
                  <a:tcPr marL="0" marR="0" marT="0" marB="0" anchor="b"/>
                </a:tc>
                <a:tc>
                  <a:txBody>
                    <a:bodyPr/>
                    <a:lstStyle/>
                    <a:p>
                      <a:pPr algn="ctr" rtl="1" fontAlgn="b"/>
                      <a:r>
                        <a:rPr lang="ar-IQ" sz="2000" b="1" i="0" u="none" strike="noStrike">
                          <a:solidFill>
                            <a:srgbClr val="000000"/>
                          </a:solidFill>
                          <a:latin typeface="Arial"/>
                        </a:rPr>
                        <a:t>عدد الناجحين</a:t>
                      </a:r>
                    </a:p>
                  </a:txBody>
                  <a:tcPr marL="0" marR="0" marT="0" marB="0" anchor="b"/>
                </a:tc>
                <a:tc>
                  <a:txBody>
                    <a:bodyPr/>
                    <a:lstStyle/>
                    <a:p>
                      <a:pPr algn="ctr" rtl="1" fontAlgn="b"/>
                      <a:r>
                        <a:rPr lang="ar-IQ" sz="2000" b="1" i="0" u="none" strike="noStrike">
                          <a:solidFill>
                            <a:srgbClr val="000000"/>
                          </a:solidFill>
                          <a:latin typeface="Arial"/>
                        </a:rPr>
                        <a:t>نسبة النجاح</a:t>
                      </a:r>
                    </a:p>
                  </a:txBody>
                  <a:tcPr marL="0" marR="0" marT="0" marB="0" anchor="b"/>
                </a:tc>
              </a:tr>
              <a:tr h="370840">
                <a:tc>
                  <a:txBody>
                    <a:bodyPr/>
                    <a:lstStyle/>
                    <a:p>
                      <a:pPr algn="r" rtl="1" fontAlgn="b"/>
                      <a:r>
                        <a:rPr lang="ar-IQ" sz="2000" b="1" i="0" u="none" strike="noStrike" dirty="0">
                          <a:solidFill>
                            <a:srgbClr val="000000"/>
                          </a:solidFill>
                          <a:latin typeface="Arial"/>
                        </a:rPr>
                        <a:t>كيمياء البترول</a:t>
                      </a:r>
                    </a:p>
                  </a:txBody>
                  <a:tcPr marL="0" marR="0" marT="0" marB="0" anchor="b"/>
                </a:tc>
                <a:tc>
                  <a:txBody>
                    <a:bodyPr/>
                    <a:lstStyle/>
                    <a:p>
                      <a:pPr algn="r" rtl="0" fontAlgn="b"/>
                      <a:r>
                        <a:rPr lang="ar-IQ" sz="2000" b="1" i="0" u="none" strike="noStrike">
                          <a:solidFill>
                            <a:srgbClr val="000000"/>
                          </a:solidFill>
                          <a:latin typeface="Arial"/>
                        </a:rPr>
                        <a:t>65</a:t>
                      </a:r>
                    </a:p>
                  </a:txBody>
                  <a:tcPr marL="0" marR="0" marT="0" marB="0" anchor="b"/>
                </a:tc>
                <a:tc>
                  <a:txBody>
                    <a:bodyPr/>
                    <a:lstStyle/>
                    <a:p>
                      <a:pPr algn="r" rtl="0" fontAlgn="b"/>
                      <a:r>
                        <a:rPr lang="ar-IQ" sz="2000" b="1" i="0" u="none" strike="noStrike">
                          <a:solidFill>
                            <a:srgbClr val="000000"/>
                          </a:solidFill>
                          <a:latin typeface="Arial"/>
                        </a:rPr>
                        <a:t>49</a:t>
                      </a:r>
                    </a:p>
                  </a:txBody>
                  <a:tcPr marL="0" marR="0" marT="0" marB="0" anchor="b"/>
                </a:tc>
                <a:tc>
                  <a:txBody>
                    <a:bodyPr/>
                    <a:lstStyle/>
                    <a:p>
                      <a:pPr algn="r" rtl="0" fontAlgn="b"/>
                      <a:r>
                        <a:rPr lang="ar-IQ" sz="2000" b="1" i="0" u="none" strike="noStrike">
                          <a:solidFill>
                            <a:srgbClr val="000000"/>
                          </a:solidFill>
                          <a:latin typeface="Arial"/>
                        </a:rPr>
                        <a:t>75%</a:t>
                      </a:r>
                    </a:p>
                  </a:txBody>
                  <a:tcPr marL="0" marR="0" marT="0" marB="0" anchor="b"/>
                </a:tc>
              </a:tr>
              <a:tr h="370840">
                <a:tc>
                  <a:txBody>
                    <a:bodyPr/>
                    <a:lstStyle/>
                    <a:p>
                      <a:pPr algn="r" rtl="1" fontAlgn="b"/>
                      <a:r>
                        <a:rPr lang="ar-IQ" sz="2000" b="1" i="0" u="none" strike="noStrike" dirty="0">
                          <a:solidFill>
                            <a:srgbClr val="000000"/>
                          </a:solidFill>
                          <a:latin typeface="Arial"/>
                        </a:rPr>
                        <a:t>مبادئ الهندسة الكيمياوية</a:t>
                      </a:r>
                    </a:p>
                  </a:txBody>
                  <a:tcPr marL="0" marR="0" marT="0" marB="0" anchor="b"/>
                </a:tc>
                <a:tc>
                  <a:txBody>
                    <a:bodyPr/>
                    <a:lstStyle/>
                    <a:p>
                      <a:pPr algn="r" rtl="0" fontAlgn="b"/>
                      <a:r>
                        <a:rPr lang="ar-IQ" sz="2000" b="1" i="0" u="none" strike="noStrike">
                          <a:solidFill>
                            <a:srgbClr val="000000"/>
                          </a:solidFill>
                          <a:latin typeface="Arial"/>
                        </a:rPr>
                        <a:t>63</a:t>
                      </a:r>
                    </a:p>
                  </a:txBody>
                  <a:tcPr marL="0" marR="0" marT="0" marB="0" anchor="b"/>
                </a:tc>
                <a:tc>
                  <a:txBody>
                    <a:bodyPr/>
                    <a:lstStyle/>
                    <a:p>
                      <a:pPr algn="r" rtl="0" fontAlgn="b"/>
                      <a:r>
                        <a:rPr lang="ar-IQ" sz="2000" b="1" i="0" u="none" strike="noStrike">
                          <a:solidFill>
                            <a:srgbClr val="000000"/>
                          </a:solidFill>
                          <a:latin typeface="Arial"/>
                        </a:rPr>
                        <a:t>39</a:t>
                      </a:r>
                    </a:p>
                  </a:txBody>
                  <a:tcPr marL="0" marR="0" marT="0" marB="0" anchor="b"/>
                </a:tc>
                <a:tc>
                  <a:txBody>
                    <a:bodyPr/>
                    <a:lstStyle/>
                    <a:p>
                      <a:pPr algn="r" rtl="0" fontAlgn="b"/>
                      <a:r>
                        <a:rPr lang="ar-IQ" sz="2000" b="1" i="0" u="none" strike="noStrike">
                          <a:solidFill>
                            <a:srgbClr val="000000"/>
                          </a:solidFill>
                          <a:latin typeface="Arial"/>
                        </a:rPr>
                        <a:t>62%</a:t>
                      </a:r>
                    </a:p>
                  </a:txBody>
                  <a:tcPr marL="0" marR="0" marT="0" marB="0" anchor="b"/>
                </a:tc>
              </a:tr>
              <a:tr h="370840">
                <a:tc>
                  <a:txBody>
                    <a:bodyPr/>
                    <a:lstStyle/>
                    <a:p>
                      <a:pPr algn="r" rtl="1" fontAlgn="b"/>
                      <a:r>
                        <a:rPr lang="ar-IQ" sz="2000" b="1" i="0" u="none" strike="noStrike" dirty="0">
                          <a:solidFill>
                            <a:srgbClr val="000000"/>
                          </a:solidFill>
                          <a:latin typeface="Arial"/>
                        </a:rPr>
                        <a:t>رياضيات1</a:t>
                      </a:r>
                    </a:p>
                  </a:txBody>
                  <a:tcPr marL="0" marR="0" marT="0" marB="0" anchor="b"/>
                </a:tc>
                <a:tc>
                  <a:txBody>
                    <a:bodyPr/>
                    <a:lstStyle/>
                    <a:p>
                      <a:pPr algn="r" rtl="0" fontAlgn="b"/>
                      <a:r>
                        <a:rPr lang="ar-IQ" sz="2000" b="1" i="0" u="none" strike="noStrike">
                          <a:solidFill>
                            <a:srgbClr val="000000"/>
                          </a:solidFill>
                          <a:latin typeface="Arial"/>
                        </a:rPr>
                        <a:t>65</a:t>
                      </a:r>
                    </a:p>
                  </a:txBody>
                  <a:tcPr marL="0" marR="0" marT="0" marB="0" anchor="b"/>
                </a:tc>
                <a:tc>
                  <a:txBody>
                    <a:bodyPr/>
                    <a:lstStyle/>
                    <a:p>
                      <a:pPr algn="r" rtl="0" fontAlgn="b"/>
                      <a:r>
                        <a:rPr lang="ar-IQ" sz="2000" b="1" i="0" u="none" strike="noStrike">
                          <a:solidFill>
                            <a:srgbClr val="000000"/>
                          </a:solidFill>
                          <a:latin typeface="Arial"/>
                        </a:rPr>
                        <a:t>42</a:t>
                      </a:r>
                    </a:p>
                  </a:txBody>
                  <a:tcPr marL="0" marR="0" marT="0" marB="0" anchor="b"/>
                </a:tc>
                <a:tc>
                  <a:txBody>
                    <a:bodyPr/>
                    <a:lstStyle/>
                    <a:p>
                      <a:pPr algn="r" rtl="0" fontAlgn="b"/>
                      <a:r>
                        <a:rPr lang="ar-IQ" sz="2000" b="1" i="0" u="none" strike="noStrike">
                          <a:solidFill>
                            <a:srgbClr val="000000"/>
                          </a:solidFill>
                          <a:latin typeface="Arial"/>
                        </a:rPr>
                        <a:t>65%</a:t>
                      </a:r>
                    </a:p>
                  </a:txBody>
                  <a:tcPr marL="0" marR="0" marT="0" marB="0" anchor="b"/>
                </a:tc>
              </a:tr>
              <a:tr h="370840">
                <a:tc>
                  <a:txBody>
                    <a:bodyPr/>
                    <a:lstStyle/>
                    <a:p>
                      <a:pPr algn="r" rtl="1" fontAlgn="b"/>
                      <a:r>
                        <a:rPr lang="ar-IQ" sz="2000" b="1" i="0" u="none" strike="noStrike" dirty="0">
                          <a:solidFill>
                            <a:srgbClr val="000000"/>
                          </a:solidFill>
                          <a:latin typeface="Arial"/>
                        </a:rPr>
                        <a:t>برمجة 1</a:t>
                      </a:r>
                    </a:p>
                  </a:txBody>
                  <a:tcPr marL="0" marR="0" marT="0" marB="0" anchor="b"/>
                </a:tc>
                <a:tc>
                  <a:txBody>
                    <a:bodyPr/>
                    <a:lstStyle/>
                    <a:p>
                      <a:pPr algn="r" rtl="0" fontAlgn="b"/>
                      <a:r>
                        <a:rPr lang="ar-IQ" sz="2000" b="1" i="0" u="none" strike="noStrike">
                          <a:solidFill>
                            <a:srgbClr val="000000"/>
                          </a:solidFill>
                          <a:latin typeface="Arial"/>
                        </a:rPr>
                        <a:t>62</a:t>
                      </a:r>
                    </a:p>
                  </a:txBody>
                  <a:tcPr marL="0" marR="0" marT="0" marB="0" anchor="b"/>
                </a:tc>
                <a:tc>
                  <a:txBody>
                    <a:bodyPr/>
                    <a:lstStyle/>
                    <a:p>
                      <a:pPr algn="r" rtl="0" fontAlgn="b"/>
                      <a:r>
                        <a:rPr lang="ar-IQ" sz="2000" b="1" i="0" u="none" strike="noStrike">
                          <a:solidFill>
                            <a:srgbClr val="000000"/>
                          </a:solidFill>
                          <a:latin typeface="Arial"/>
                        </a:rPr>
                        <a:t>22</a:t>
                      </a:r>
                    </a:p>
                  </a:txBody>
                  <a:tcPr marL="0" marR="0" marT="0" marB="0" anchor="b"/>
                </a:tc>
                <a:tc>
                  <a:txBody>
                    <a:bodyPr/>
                    <a:lstStyle/>
                    <a:p>
                      <a:pPr algn="r" rtl="0" fontAlgn="b"/>
                      <a:r>
                        <a:rPr lang="ar-IQ" sz="2000" b="1" i="0" u="none" strike="noStrike">
                          <a:solidFill>
                            <a:srgbClr val="000000"/>
                          </a:solidFill>
                          <a:latin typeface="Arial"/>
                        </a:rPr>
                        <a:t>35%</a:t>
                      </a:r>
                    </a:p>
                  </a:txBody>
                  <a:tcPr marL="0" marR="0" marT="0" marB="0" anchor="b"/>
                </a:tc>
              </a:tr>
              <a:tr h="370840">
                <a:tc>
                  <a:txBody>
                    <a:bodyPr/>
                    <a:lstStyle/>
                    <a:p>
                      <a:pPr algn="r" rtl="1" fontAlgn="b"/>
                      <a:r>
                        <a:rPr lang="ar-IQ" sz="2000" b="1" i="0" u="none" strike="noStrike">
                          <a:solidFill>
                            <a:srgbClr val="000000"/>
                          </a:solidFill>
                          <a:latin typeface="Arial"/>
                        </a:rPr>
                        <a:t>الميكانيك و مقاومة المواد</a:t>
                      </a:r>
                    </a:p>
                  </a:txBody>
                  <a:tcPr marL="0" marR="0" marT="0" marB="0" anchor="b"/>
                </a:tc>
                <a:tc>
                  <a:txBody>
                    <a:bodyPr/>
                    <a:lstStyle/>
                    <a:p>
                      <a:pPr algn="r" rtl="0" fontAlgn="b"/>
                      <a:r>
                        <a:rPr lang="ar-IQ" sz="2000" b="1" i="0" u="none" strike="noStrike" dirty="0">
                          <a:solidFill>
                            <a:srgbClr val="000000"/>
                          </a:solidFill>
                          <a:latin typeface="Arial"/>
                        </a:rPr>
                        <a:t>64</a:t>
                      </a:r>
                    </a:p>
                  </a:txBody>
                  <a:tcPr marL="0" marR="0" marT="0" marB="0" anchor="b"/>
                </a:tc>
                <a:tc>
                  <a:txBody>
                    <a:bodyPr/>
                    <a:lstStyle/>
                    <a:p>
                      <a:pPr algn="r" rtl="0" fontAlgn="b"/>
                      <a:r>
                        <a:rPr lang="ar-IQ" sz="2000" b="1" i="0" u="none" strike="noStrike">
                          <a:solidFill>
                            <a:srgbClr val="000000"/>
                          </a:solidFill>
                          <a:latin typeface="Arial"/>
                        </a:rPr>
                        <a:t>48</a:t>
                      </a:r>
                    </a:p>
                  </a:txBody>
                  <a:tcPr marL="0" marR="0" marT="0" marB="0" anchor="b"/>
                </a:tc>
                <a:tc>
                  <a:txBody>
                    <a:bodyPr/>
                    <a:lstStyle/>
                    <a:p>
                      <a:pPr algn="r" rtl="0" fontAlgn="b"/>
                      <a:r>
                        <a:rPr lang="ar-IQ" sz="2000" b="1" i="0" u="none" strike="noStrike">
                          <a:solidFill>
                            <a:srgbClr val="000000"/>
                          </a:solidFill>
                          <a:latin typeface="Arial"/>
                        </a:rPr>
                        <a:t>75%</a:t>
                      </a:r>
                    </a:p>
                  </a:txBody>
                  <a:tcPr marL="0" marR="0" marT="0" marB="0" anchor="b"/>
                </a:tc>
              </a:tr>
              <a:tr h="370840">
                <a:tc>
                  <a:txBody>
                    <a:bodyPr/>
                    <a:lstStyle/>
                    <a:p>
                      <a:pPr algn="r" rtl="1" fontAlgn="b"/>
                      <a:r>
                        <a:rPr lang="ar-IQ" sz="2000" b="1" i="0" u="none" strike="noStrike">
                          <a:solidFill>
                            <a:srgbClr val="000000"/>
                          </a:solidFill>
                          <a:latin typeface="Arial"/>
                        </a:rPr>
                        <a:t>اللغة الانكليزية</a:t>
                      </a:r>
                    </a:p>
                  </a:txBody>
                  <a:tcPr marL="0" marR="0" marT="0" marB="0" anchor="b"/>
                </a:tc>
                <a:tc>
                  <a:txBody>
                    <a:bodyPr/>
                    <a:lstStyle/>
                    <a:p>
                      <a:pPr algn="r" rtl="0" fontAlgn="b"/>
                      <a:r>
                        <a:rPr lang="ar-IQ" sz="2000" b="1" i="0" u="none" strike="noStrike" dirty="0">
                          <a:solidFill>
                            <a:srgbClr val="000000"/>
                          </a:solidFill>
                          <a:latin typeface="Arial"/>
                        </a:rPr>
                        <a:t>64</a:t>
                      </a:r>
                    </a:p>
                  </a:txBody>
                  <a:tcPr marL="0" marR="0" marT="0" marB="0" anchor="b"/>
                </a:tc>
                <a:tc>
                  <a:txBody>
                    <a:bodyPr/>
                    <a:lstStyle/>
                    <a:p>
                      <a:pPr algn="r" rtl="0" fontAlgn="b"/>
                      <a:r>
                        <a:rPr lang="ar-IQ" sz="2000" b="1" i="0" u="none" strike="noStrike">
                          <a:solidFill>
                            <a:srgbClr val="000000"/>
                          </a:solidFill>
                          <a:latin typeface="Arial"/>
                        </a:rPr>
                        <a:t>39</a:t>
                      </a:r>
                    </a:p>
                  </a:txBody>
                  <a:tcPr marL="0" marR="0" marT="0" marB="0" anchor="b"/>
                </a:tc>
                <a:tc>
                  <a:txBody>
                    <a:bodyPr/>
                    <a:lstStyle/>
                    <a:p>
                      <a:pPr algn="r" rtl="0" fontAlgn="b"/>
                      <a:r>
                        <a:rPr lang="ar-IQ" sz="2000" b="1" i="0" u="none" strike="noStrike">
                          <a:solidFill>
                            <a:srgbClr val="000000"/>
                          </a:solidFill>
                          <a:latin typeface="Arial"/>
                        </a:rPr>
                        <a:t>61%</a:t>
                      </a:r>
                    </a:p>
                  </a:txBody>
                  <a:tcPr marL="0" marR="0" marT="0" marB="0" anchor="b"/>
                </a:tc>
              </a:tr>
              <a:tr h="370840">
                <a:tc>
                  <a:txBody>
                    <a:bodyPr/>
                    <a:lstStyle/>
                    <a:p>
                      <a:pPr algn="r" rtl="1" fontAlgn="b"/>
                      <a:r>
                        <a:rPr lang="ar-IQ" sz="2000" b="1" i="0" u="none" strike="noStrike">
                          <a:solidFill>
                            <a:srgbClr val="000000"/>
                          </a:solidFill>
                          <a:latin typeface="Arial"/>
                        </a:rPr>
                        <a:t>تكنلوجيا الكهرباء</a:t>
                      </a:r>
                    </a:p>
                  </a:txBody>
                  <a:tcPr marL="0" marR="0" marT="0" marB="0" anchor="b"/>
                </a:tc>
                <a:tc>
                  <a:txBody>
                    <a:bodyPr/>
                    <a:lstStyle/>
                    <a:p>
                      <a:pPr algn="r" rtl="0" fontAlgn="b"/>
                      <a:r>
                        <a:rPr lang="ar-IQ" sz="2000" b="1" i="0" u="none" strike="noStrike" dirty="0">
                          <a:solidFill>
                            <a:srgbClr val="000000"/>
                          </a:solidFill>
                          <a:latin typeface="Arial"/>
                        </a:rPr>
                        <a:t>64</a:t>
                      </a:r>
                    </a:p>
                  </a:txBody>
                  <a:tcPr marL="0" marR="0" marT="0" marB="0" anchor="b"/>
                </a:tc>
                <a:tc>
                  <a:txBody>
                    <a:bodyPr/>
                    <a:lstStyle/>
                    <a:p>
                      <a:pPr algn="r" rtl="0" fontAlgn="b"/>
                      <a:r>
                        <a:rPr lang="ar-IQ" sz="2000" b="1" i="0" u="none" strike="noStrike">
                          <a:solidFill>
                            <a:srgbClr val="000000"/>
                          </a:solidFill>
                          <a:latin typeface="Arial"/>
                        </a:rPr>
                        <a:t>50</a:t>
                      </a:r>
                    </a:p>
                  </a:txBody>
                  <a:tcPr marL="0" marR="0" marT="0" marB="0" anchor="b"/>
                </a:tc>
                <a:tc>
                  <a:txBody>
                    <a:bodyPr/>
                    <a:lstStyle/>
                    <a:p>
                      <a:pPr algn="r" rtl="0" fontAlgn="b"/>
                      <a:r>
                        <a:rPr lang="ar-IQ" sz="2000" b="1" i="0" u="none" strike="noStrike">
                          <a:solidFill>
                            <a:srgbClr val="000000"/>
                          </a:solidFill>
                          <a:latin typeface="Arial"/>
                        </a:rPr>
                        <a:t>78%</a:t>
                      </a:r>
                    </a:p>
                  </a:txBody>
                  <a:tcPr marL="0" marR="0" marT="0" marB="0" anchor="b"/>
                </a:tc>
              </a:tr>
              <a:tr h="370840">
                <a:tc>
                  <a:txBody>
                    <a:bodyPr/>
                    <a:lstStyle/>
                    <a:p>
                      <a:pPr algn="r" rtl="1" fontAlgn="b"/>
                      <a:r>
                        <a:rPr lang="ar-IQ" sz="2000" b="1" i="0" u="none" strike="noStrike" dirty="0">
                          <a:solidFill>
                            <a:srgbClr val="000000"/>
                          </a:solidFill>
                          <a:latin typeface="Arial"/>
                        </a:rPr>
                        <a:t>الرسم الهندسي</a:t>
                      </a:r>
                    </a:p>
                  </a:txBody>
                  <a:tcPr marL="0" marR="0" marT="0" marB="0" anchor="b"/>
                </a:tc>
                <a:tc>
                  <a:txBody>
                    <a:bodyPr/>
                    <a:lstStyle/>
                    <a:p>
                      <a:pPr algn="r" rtl="0" fontAlgn="b"/>
                      <a:r>
                        <a:rPr lang="ar-IQ" sz="2000" b="1" i="0" u="none" strike="noStrike" dirty="0">
                          <a:solidFill>
                            <a:srgbClr val="000000"/>
                          </a:solidFill>
                          <a:latin typeface="Arial"/>
                        </a:rPr>
                        <a:t>64</a:t>
                      </a:r>
                    </a:p>
                  </a:txBody>
                  <a:tcPr marL="0" marR="0" marT="0" marB="0" anchor="b"/>
                </a:tc>
                <a:tc>
                  <a:txBody>
                    <a:bodyPr/>
                    <a:lstStyle/>
                    <a:p>
                      <a:pPr algn="r" rtl="0" fontAlgn="b"/>
                      <a:r>
                        <a:rPr lang="ar-IQ" sz="2000" b="1" i="0" u="none" strike="noStrike" dirty="0">
                          <a:solidFill>
                            <a:srgbClr val="000000"/>
                          </a:solidFill>
                          <a:latin typeface="Arial"/>
                        </a:rPr>
                        <a:t>33</a:t>
                      </a:r>
                    </a:p>
                  </a:txBody>
                  <a:tcPr marL="0" marR="0" marT="0" marB="0" anchor="b"/>
                </a:tc>
                <a:tc>
                  <a:txBody>
                    <a:bodyPr/>
                    <a:lstStyle/>
                    <a:p>
                      <a:pPr algn="r" rtl="0" fontAlgn="b"/>
                      <a:r>
                        <a:rPr lang="ar-IQ" sz="2000" b="1" i="0" u="none" strike="noStrike" dirty="0">
                          <a:solidFill>
                            <a:srgbClr val="000000"/>
                          </a:solidFill>
                          <a:latin typeface="Arial"/>
                        </a:rPr>
                        <a:t>52%</a:t>
                      </a:r>
                    </a:p>
                  </a:txBody>
                  <a:tcPr marL="0" marR="0" marT="0" marB="0" anchor="b"/>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normAutofit/>
          </a:bodyPr>
          <a:lstStyle/>
          <a:p>
            <a:pPr algn="just">
              <a:buNone/>
            </a:pPr>
            <a:r>
              <a:rPr lang="ar-IQ" sz="3600" dirty="0" smtClean="0">
                <a:solidFill>
                  <a:schemeClr val="bg2">
                    <a:lumMod val="25000"/>
                  </a:schemeClr>
                </a:solidFill>
              </a:rPr>
              <a:t>  </a:t>
            </a:r>
            <a:r>
              <a:rPr lang="ar-IQ" sz="4400" dirty="0" smtClean="0">
                <a:solidFill>
                  <a:schemeClr val="bg2">
                    <a:lumMod val="25000"/>
                  </a:schemeClr>
                </a:solidFill>
              </a:rPr>
              <a:t>ترحب رئاسة االقسم بحضور الاساتذة الكرام للاجتماع الثاني للهيئة العامة وتهنئكم ببداية الفصل الثاني وعطلة ربيعية سعيدة... وندعو من الله العلي القدير ان يستمر العام الدراسي بالنجاح والموفقيه في قسمنا مع دوام الصحه والعافية للجميع ويرزق الله بلدنا بالأمن والامان.</a:t>
            </a:r>
          </a:p>
          <a:p>
            <a:pPr algn="ctr">
              <a:buNone/>
            </a:pPr>
            <a:r>
              <a:rPr lang="ar-IQ" sz="4400" dirty="0" smtClean="0">
                <a:solidFill>
                  <a:schemeClr val="bg2">
                    <a:lumMod val="25000"/>
                  </a:schemeClr>
                </a:solidFill>
              </a:rPr>
              <a:t> ومن الله التوفيق </a:t>
            </a:r>
            <a:endParaRPr lang="ar-IQ" sz="4400" dirty="0">
              <a:solidFill>
                <a:schemeClr val="bg2">
                  <a:lumMod val="25000"/>
                </a:schemeClr>
              </a:solidFill>
            </a:endParaRPr>
          </a:p>
        </p:txBody>
      </p:sp>
    </p:spTree>
  </p:cSld>
  <p:clrMapOvr>
    <a:masterClrMapping/>
  </p:clrMapOvr>
  <p:transition spd="slow">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ar-IQ" dirty="0" smtClean="0"/>
              <a:t>المحاضرات العلمية (السيمنارات)</a:t>
            </a:r>
            <a:endParaRPr lang="ar-IQ" dirty="0"/>
          </a:p>
        </p:txBody>
      </p:sp>
      <p:pic>
        <p:nvPicPr>
          <p:cNvPr id="4099" name="Picture 3"/>
          <p:cNvPicPr>
            <a:picLocks noGrp="1" noChangeAspect="1" noChangeArrowheads="1"/>
          </p:cNvPicPr>
          <p:nvPr>
            <p:ph idx="1"/>
          </p:nvPr>
        </p:nvPicPr>
        <p:blipFill>
          <a:blip r:embed="rId2"/>
          <a:srcRect/>
          <a:stretch>
            <a:fillRect/>
          </a:stretch>
        </p:blipFill>
        <p:spPr bwMode="auto">
          <a:xfrm>
            <a:off x="0" y="1214422"/>
            <a:ext cx="9143999" cy="5286412"/>
          </a:xfrm>
          <a:prstGeom prst="rect">
            <a:avLst/>
          </a:prstGeom>
          <a:noFill/>
          <a:ln w="9525">
            <a:noFill/>
            <a:miter lim="800000"/>
            <a:headEnd/>
            <a:tailEnd/>
          </a:ln>
          <a:effectLst/>
        </p:spPr>
      </p:pic>
    </p:spTree>
  </p:cSld>
  <p:clrMapOvr>
    <a:masterClrMapping/>
  </p:clrMapOvr>
  <p:transition spd="slow">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t="14882"/>
          <a:stretch>
            <a:fillRect/>
          </a:stretch>
        </p:blipFill>
        <p:spPr bwMode="auto">
          <a:xfrm>
            <a:off x="0" y="357166"/>
            <a:ext cx="8929718" cy="5786478"/>
          </a:xfrm>
          <a:prstGeom prst="rect">
            <a:avLst/>
          </a:prstGeom>
          <a:noFill/>
          <a:ln w="9525">
            <a:noFill/>
            <a:miter lim="800000"/>
            <a:headEnd/>
            <a:tailEnd/>
          </a:ln>
          <a:effectLst/>
        </p:spPr>
      </p:pic>
    </p:spTree>
  </p:cSld>
  <p:clrMapOvr>
    <a:masterClrMapping/>
  </p:clrMapOvr>
  <p:transition spd="slow">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IQ"/>
          </a:p>
        </p:txBody>
      </p:sp>
      <p:pic>
        <p:nvPicPr>
          <p:cNvPr id="6146" name="Picture 2"/>
          <p:cNvPicPr>
            <a:picLocks noGrp="1" noChangeAspect="1" noChangeArrowheads="1"/>
          </p:cNvPicPr>
          <p:nvPr>
            <p:ph idx="1"/>
          </p:nvPr>
        </p:nvPicPr>
        <p:blipFill>
          <a:blip r:embed="rId2"/>
          <a:srcRect t="10869" b="6522"/>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ransition spd="slow">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ar-IQ" sz="4000" dirty="0" smtClean="0">
                <a:solidFill>
                  <a:schemeClr val="bg2">
                    <a:lumMod val="25000"/>
                  </a:schemeClr>
                </a:solidFill>
              </a:rPr>
              <a:t>تقييم فعاليات الفصل الاول العلمية والثقافية</a:t>
            </a:r>
          </a:p>
          <a:p>
            <a:r>
              <a:rPr lang="ar-IQ" sz="4000" dirty="0" smtClean="0">
                <a:solidFill>
                  <a:schemeClr val="bg2">
                    <a:lumMod val="25000"/>
                  </a:schemeClr>
                </a:solidFill>
              </a:rPr>
              <a:t>تقييم تجربة المشروع </a:t>
            </a:r>
            <a:r>
              <a:rPr lang="en-US" sz="4000" dirty="0" smtClean="0">
                <a:solidFill>
                  <a:schemeClr val="bg2">
                    <a:lumMod val="25000"/>
                  </a:schemeClr>
                </a:solidFill>
              </a:rPr>
              <a:t>/</a:t>
            </a:r>
            <a:r>
              <a:rPr lang="ar-IQ" sz="4000" dirty="0" smtClean="0">
                <a:solidFill>
                  <a:schemeClr val="bg2">
                    <a:lumMod val="25000"/>
                  </a:schemeClr>
                </a:solidFill>
              </a:rPr>
              <a:t> المرحلة الرابعة </a:t>
            </a:r>
            <a:r>
              <a:rPr lang="en-US" sz="4000" dirty="0" smtClean="0">
                <a:solidFill>
                  <a:schemeClr val="bg2">
                    <a:lumMod val="25000"/>
                  </a:schemeClr>
                </a:solidFill>
              </a:rPr>
              <a:t>/</a:t>
            </a:r>
            <a:r>
              <a:rPr lang="ar-IQ" sz="4000" dirty="0" smtClean="0">
                <a:solidFill>
                  <a:schemeClr val="bg2">
                    <a:lumMod val="25000"/>
                  </a:schemeClr>
                </a:solidFill>
              </a:rPr>
              <a:t> ايجابيات وسلبيات</a:t>
            </a:r>
          </a:p>
          <a:p>
            <a:r>
              <a:rPr lang="ar-IQ" sz="4000" dirty="0" smtClean="0">
                <a:solidFill>
                  <a:schemeClr val="bg2">
                    <a:lumMod val="25000"/>
                  </a:schemeClr>
                </a:solidFill>
              </a:rPr>
              <a:t>امتحان الفصل الاول ( نسب النجاح )</a:t>
            </a:r>
          </a:p>
          <a:p>
            <a:r>
              <a:rPr lang="ar-IQ" sz="4000" dirty="0" smtClean="0">
                <a:solidFill>
                  <a:schemeClr val="bg2">
                    <a:lumMod val="25000"/>
                  </a:schemeClr>
                </a:solidFill>
              </a:rPr>
              <a:t>استمارات تقييم اداء التدريسين والمنتسبين</a:t>
            </a:r>
          </a:p>
          <a:p>
            <a:r>
              <a:rPr lang="ar-IQ" sz="4000" dirty="0" smtClean="0">
                <a:solidFill>
                  <a:schemeClr val="bg2">
                    <a:lumMod val="25000"/>
                  </a:schemeClr>
                </a:solidFill>
              </a:rPr>
              <a:t>السيمنارات يوم الاربعاء</a:t>
            </a:r>
          </a:p>
        </p:txBody>
      </p:sp>
      <p:sp>
        <p:nvSpPr>
          <p:cNvPr id="3" name="Title 2"/>
          <p:cNvSpPr>
            <a:spLocks noGrp="1"/>
          </p:cNvSpPr>
          <p:nvPr>
            <p:ph type="title"/>
          </p:nvPr>
        </p:nvSpPr>
        <p:spPr/>
        <p:txBody>
          <a:bodyPr/>
          <a:lstStyle/>
          <a:p>
            <a:pPr algn="ctr"/>
            <a:r>
              <a:rPr lang="ar-IQ" dirty="0" smtClean="0">
                <a:solidFill>
                  <a:schemeClr val="accent1">
                    <a:lumMod val="75000"/>
                  </a:schemeClr>
                </a:solidFill>
              </a:rPr>
              <a:t>محاور الاجتماع </a:t>
            </a:r>
            <a:endParaRPr lang="ar-IQ" dirty="0">
              <a:solidFill>
                <a:schemeClr val="accent1">
                  <a:lumMod val="75000"/>
                </a:schemeClr>
              </a:solidFill>
            </a:endParaRPr>
          </a:p>
        </p:txBody>
      </p:sp>
    </p:spTree>
  </p:cSld>
  <p:clrMapOvr>
    <a:masterClrMapping/>
  </p:clrMapOvr>
  <p:transition spd="slow">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normAutofit fontScale="92500" lnSpcReduction="20000"/>
          </a:bodyPr>
          <a:lstStyle/>
          <a:p>
            <a:endParaRPr lang="ar-IQ" sz="4000" dirty="0" smtClean="0">
              <a:solidFill>
                <a:schemeClr val="bg2">
                  <a:lumMod val="25000"/>
                </a:schemeClr>
              </a:solidFill>
            </a:endParaRPr>
          </a:p>
          <a:p>
            <a:r>
              <a:rPr lang="ar-IQ" sz="4000" dirty="0" smtClean="0">
                <a:solidFill>
                  <a:schemeClr val="bg2">
                    <a:lumMod val="25000"/>
                  </a:schemeClr>
                </a:solidFill>
              </a:rPr>
              <a:t>الخطة القادمة للفصل الثاني </a:t>
            </a:r>
          </a:p>
          <a:p>
            <a:pPr marL="715963" indent="-182563">
              <a:buFont typeface="Wingdings" pitchFamily="2" charset="2"/>
              <a:buChar char="v"/>
            </a:pPr>
            <a:r>
              <a:rPr lang="ar-IQ" dirty="0" smtClean="0"/>
              <a:t> </a:t>
            </a:r>
            <a:r>
              <a:rPr lang="ar-IQ" sz="3500" dirty="0" smtClean="0">
                <a:solidFill>
                  <a:schemeClr val="bg2">
                    <a:lumMod val="25000"/>
                  </a:schemeClr>
                </a:solidFill>
              </a:rPr>
              <a:t>مؤتمر التقنيات الحديثة لتصفية النفط 14-15 أيار</a:t>
            </a:r>
          </a:p>
          <a:p>
            <a:pPr marL="715963" indent="-182563">
              <a:buFont typeface="Wingdings" pitchFamily="2" charset="2"/>
              <a:buChar char="v"/>
            </a:pPr>
            <a:r>
              <a:rPr lang="ar-IQ" sz="3500" dirty="0" smtClean="0">
                <a:solidFill>
                  <a:schemeClr val="bg2">
                    <a:lumMod val="25000"/>
                  </a:schemeClr>
                </a:solidFill>
              </a:rPr>
              <a:t>ندوة الاغشية الازموزية</a:t>
            </a:r>
          </a:p>
          <a:p>
            <a:pPr marL="715963" indent="-182563">
              <a:buFont typeface="Wingdings" pitchFamily="2" charset="2"/>
              <a:buChar char="v"/>
            </a:pPr>
            <a:r>
              <a:rPr lang="ar-IQ" sz="3500" dirty="0" smtClean="0">
                <a:solidFill>
                  <a:schemeClr val="bg2">
                    <a:lumMod val="25000"/>
                  </a:schemeClr>
                </a:solidFill>
              </a:rPr>
              <a:t>مقترح ندوة البتروكيمياويات</a:t>
            </a:r>
          </a:p>
          <a:p>
            <a:pPr marL="715963" indent="-182563">
              <a:buFont typeface="Wingdings" pitchFamily="2" charset="2"/>
              <a:buChar char="v"/>
            </a:pPr>
            <a:r>
              <a:rPr lang="ar-IQ" sz="3500" dirty="0" smtClean="0">
                <a:solidFill>
                  <a:schemeClr val="bg2">
                    <a:lumMod val="25000"/>
                  </a:schemeClr>
                </a:solidFill>
              </a:rPr>
              <a:t>فعاليات يوم الجامعة</a:t>
            </a:r>
          </a:p>
          <a:p>
            <a:pPr marL="715963" indent="-182563">
              <a:buFont typeface="Wingdings" pitchFamily="2" charset="2"/>
              <a:buChar char="v"/>
            </a:pPr>
            <a:r>
              <a:rPr lang="ar-IQ" sz="3500" dirty="0" smtClean="0">
                <a:solidFill>
                  <a:schemeClr val="bg2">
                    <a:lumMod val="25000"/>
                  </a:schemeClr>
                </a:solidFill>
              </a:rPr>
              <a:t>السيمنارات للاساتذة والطلبة</a:t>
            </a:r>
          </a:p>
          <a:p>
            <a:r>
              <a:rPr lang="ar-IQ" sz="4000" dirty="0" smtClean="0">
                <a:solidFill>
                  <a:schemeClr val="bg2">
                    <a:lumMod val="25000"/>
                  </a:schemeClr>
                </a:solidFill>
              </a:rPr>
              <a:t>الوحدات البحثية </a:t>
            </a:r>
            <a:r>
              <a:rPr lang="en-US" sz="4000" dirty="0" smtClean="0">
                <a:solidFill>
                  <a:schemeClr val="bg2">
                    <a:lumMod val="25000"/>
                  </a:schemeClr>
                </a:solidFill>
              </a:rPr>
              <a:t>/</a:t>
            </a:r>
            <a:r>
              <a:rPr lang="ar-IQ" sz="4000" dirty="0" smtClean="0">
                <a:solidFill>
                  <a:schemeClr val="bg2">
                    <a:lumMod val="25000"/>
                  </a:schemeClr>
                </a:solidFill>
              </a:rPr>
              <a:t>الفرق البحثية</a:t>
            </a:r>
          </a:p>
          <a:p>
            <a:r>
              <a:rPr lang="ar-IQ" sz="4000" dirty="0" smtClean="0">
                <a:solidFill>
                  <a:schemeClr val="bg2">
                    <a:lumMod val="25000"/>
                  </a:schemeClr>
                </a:solidFill>
              </a:rPr>
              <a:t>اجهزة الخطة الاستثمارية</a:t>
            </a:r>
          </a:p>
          <a:p>
            <a:r>
              <a:rPr lang="ar-IQ" sz="4000" dirty="0" smtClean="0">
                <a:solidFill>
                  <a:schemeClr val="bg2">
                    <a:lumMod val="25000"/>
                  </a:schemeClr>
                </a:solidFill>
              </a:rPr>
              <a:t>ساعات اضافية لبعض الدروس</a:t>
            </a:r>
          </a:p>
          <a:p>
            <a:r>
              <a:rPr lang="ar-IQ" sz="4000" dirty="0" smtClean="0">
                <a:solidFill>
                  <a:schemeClr val="bg2">
                    <a:lumMod val="25000"/>
                  </a:schemeClr>
                </a:solidFill>
              </a:rPr>
              <a:t>الجدول الدراسي </a:t>
            </a:r>
            <a:r>
              <a:rPr lang="en-US" sz="4000" dirty="0" smtClean="0">
                <a:solidFill>
                  <a:schemeClr val="bg2">
                    <a:lumMod val="25000"/>
                  </a:schemeClr>
                </a:solidFill>
              </a:rPr>
              <a:t>/</a:t>
            </a:r>
            <a:r>
              <a:rPr lang="ar-IQ" sz="4000" dirty="0" smtClean="0">
                <a:solidFill>
                  <a:schemeClr val="bg2">
                    <a:lumMod val="25000"/>
                  </a:schemeClr>
                </a:solidFill>
              </a:rPr>
              <a:t> العبئ للفصل الثاني</a:t>
            </a:r>
          </a:p>
          <a:p>
            <a:r>
              <a:rPr lang="ar-IQ" sz="4000" dirty="0" smtClean="0">
                <a:solidFill>
                  <a:schemeClr val="bg2">
                    <a:lumMod val="25000"/>
                  </a:schemeClr>
                </a:solidFill>
              </a:rPr>
              <a:t>التعاون مع وزارة الصناعه ( الاسناد الفني </a:t>
            </a:r>
            <a:r>
              <a:rPr lang="ar-IQ" dirty="0" smtClean="0"/>
              <a:t>) </a:t>
            </a:r>
          </a:p>
          <a:p>
            <a:endParaRPr lang="ar-IQ" dirty="0"/>
          </a:p>
        </p:txBody>
      </p:sp>
    </p:spTree>
  </p:cSld>
  <p:clrMapOvr>
    <a:masterClrMapping/>
  </p:clrMapOvr>
  <p:transition spd="slow">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282" y="274638"/>
            <a:ext cx="8472518" cy="1143000"/>
          </a:xfrm>
        </p:spPr>
        <p:txBody>
          <a:bodyPr>
            <a:noAutofit/>
          </a:bodyPr>
          <a:lstStyle/>
          <a:p>
            <a:pPr algn="r"/>
            <a:r>
              <a:rPr lang="ar-IQ" sz="2700" dirty="0" smtClean="0">
                <a:solidFill>
                  <a:schemeClr val="accent1">
                    <a:lumMod val="75000"/>
                  </a:schemeClr>
                </a:solidFill>
              </a:rPr>
              <a:t>              النشاطات للفترة من 1/10/2012ولغاية 31/1/2013</a:t>
            </a:r>
            <a:r>
              <a:rPr lang="ar-IQ" sz="3200" dirty="0" smtClean="0">
                <a:solidFill>
                  <a:schemeClr val="accent1">
                    <a:lumMod val="75000"/>
                  </a:schemeClr>
                </a:solidFill>
              </a:rPr>
              <a:t/>
            </a:r>
            <a:br>
              <a:rPr lang="ar-IQ" sz="3200" dirty="0" smtClean="0">
                <a:solidFill>
                  <a:schemeClr val="accent1">
                    <a:lumMod val="75000"/>
                  </a:schemeClr>
                </a:solidFill>
              </a:rPr>
            </a:br>
            <a:r>
              <a:rPr lang="ar-IQ" sz="3200" dirty="0" smtClean="0">
                <a:solidFill>
                  <a:schemeClr val="accent1">
                    <a:lumMod val="75000"/>
                  </a:schemeClr>
                </a:solidFill>
              </a:rPr>
              <a:t>المحور العلمي </a:t>
            </a:r>
            <a:endParaRPr lang="ar-IQ" sz="3200" dirty="0">
              <a:solidFill>
                <a:schemeClr val="accent1">
                  <a:lumMod val="75000"/>
                </a:schemeClr>
              </a:solidFill>
            </a:endParaRPr>
          </a:p>
        </p:txBody>
      </p:sp>
      <p:pic>
        <p:nvPicPr>
          <p:cNvPr id="1027" name="Picture 3"/>
          <p:cNvPicPr>
            <a:picLocks noGrp="1" noChangeAspect="1" noChangeArrowheads="1"/>
          </p:cNvPicPr>
          <p:nvPr>
            <p:ph idx="1"/>
          </p:nvPr>
        </p:nvPicPr>
        <p:blipFill>
          <a:blip r:embed="rId2"/>
          <a:srcRect/>
          <a:stretch>
            <a:fillRect/>
          </a:stretch>
        </p:blipFill>
        <p:spPr bwMode="auto">
          <a:xfrm>
            <a:off x="0" y="1357298"/>
            <a:ext cx="9144000" cy="5500702"/>
          </a:xfrm>
          <a:prstGeom prst="rect">
            <a:avLst/>
          </a:prstGeom>
          <a:noFill/>
          <a:ln w="9525">
            <a:noFill/>
            <a:miter lim="800000"/>
            <a:headEnd/>
            <a:tailEnd/>
          </a:ln>
          <a:effectLst/>
        </p:spPr>
      </p:pic>
    </p:spTree>
  </p:cSld>
  <p:clrMapOvr>
    <a:masterClrMapping/>
  </p:clrMapOvr>
  <p:transition spd="slow">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ar-IQ" sz="3200" dirty="0" smtClean="0">
                <a:solidFill>
                  <a:schemeClr val="accent1">
                    <a:lumMod val="75000"/>
                  </a:schemeClr>
                </a:solidFill>
              </a:rPr>
              <a:t>المحور الهندسي والفني</a:t>
            </a:r>
            <a:endParaRPr lang="ar-IQ" sz="3200" dirty="0">
              <a:solidFill>
                <a:schemeClr val="accent1">
                  <a:lumMod val="75000"/>
                </a:schemeClr>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0" y="1214422"/>
            <a:ext cx="9144000" cy="4429156"/>
          </a:xfrm>
          <a:prstGeom prst="rect">
            <a:avLst/>
          </a:prstGeom>
          <a:noFill/>
          <a:ln w="9525">
            <a:noFill/>
            <a:miter lim="800000"/>
            <a:headEnd/>
            <a:tailEnd/>
          </a:ln>
          <a:effectLst/>
        </p:spPr>
      </p:pic>
    </p:spTree>
  </p:cSld>
  <p:clrMapOvr>
    <a:masterClrMapping/>
  </p:clrMapOvr>
  <p:transition spd="slow">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8229600" cy="5214974"/>
          </a:xfrm>
        </p:spPr>
        <p:txBody>
          <a:bodyPr>
            <a:normAutofit lnSpcReduction="10000"/>
          </a:bodyPr>
          <a:lstStyle/>
          <a:p>
            <a:pPr lvl="0"/>
            <a:r>
              <a:rPr lang="ar-IQ" dirty="0" smtClean="0"/>
              <a:t>مشاركة عدد من منتسبي القسم في الندوة العلمية(أساليب التعاقد وطرق تنفيذ عقود المشاريع النفطية والبتروكيماوية)</a:t>
            </a:r>
            <a:endParaRPr lang="en-US" dirty="0" smtClean="0"/>
          </a:p>
          <a:p>
            <a:pPr lvl="0"/>
            <a:r>
              <a:rPr lang="ar-IQ" dirty="0" smtClean="0"/>
              <a:t>مشاركة عدد من منتسبي القسم في الندوة العلمية (الجودة والسعي والاعتماد الاكاديمي).</a:t>
            </a:r>
            <a:endParaRPr lang="en-US" dirty="0" smtClean="0"/>
          </a:p>
          <a:p>
            <a:pPr lvl="0"/>
            <a:r>
              <a:rPr lang="ar-IQ" dirty="0" smtClean="0"/>
              <a:t>مشاركة عدد من منتسبي القسم في الندوة العلمية (تطبيقات تقنات النانو في هندسة المواد).</a:t>
            </a:r>
            <a:endParaRPr lang="en-US" dirty="0" smtClean="0"/>
          </a:p>
          <a:p>
            <a:pPr lvl="0"/>
            <a:r>
              <a:rPr lang="ar-IQ" dirty="0" smtClean="0"/>
              <a:t>مشاركة قسمنا في المعرض التشكيلي السنوي والمهرجان الشعري لمنتسبي الجامعة</a:t>
            </a:r>
            <a:endParaRPr lang="en-US" dirty="0" smtClean="0"/>
          </a:p>
          <a:p>
            <a:r>
              <a:rPr lang="ar-IQ" dirty="0" smtClean="0"/>
              <a:t>المشاركة في دورات مختلفة منها مقامة في مركز التعليم المستمر ومنها في مركز الحاسبة الالكترونية.</a:t>
            </a:r>
            <a:endParaRPr lang="en-US" dirty="0" smtClean="0"/>
          </a:p>
          <a:p>
            <a:r>
              <a:rPr lang="ar-IQ" u="dbl" dirty="0" smtClean="0"/>
              <a:t>التدريسيين </a:t>
            </a:r>
            <a:r>
              <a:rPr lang="ar-IQ" dirty="0" smtClean="0"/>
              <a:t>عدد الدورات (8) دورات</a:t>
            </a:r>
            <a:endParaRPr lang="en-US" dirty="0" smtClean="0"/>
          </a:p>
          <a:p>
            <a:r>
              <a:rPr lang="ar-IQ" u="dbl" dirty="0" smtClean="0"/>
              <a:t>المنتسبين </a:t>
            </a:r>
            <a:r>
              <a:rPr lang="ar-IQ" dirty="0" smtClean="0"/>
              <a:t>عدد الدورات (12) دورة</a:t>
            </a:r>
            <a:endParaRPr lang="en-US" dirty="0" smtClean="0"/>
          </a:p>
          <a:p>
            <a:endParaRPr lang="ar-IQ" dirty="0"/>
          </a:p>
        </p:txBody>
      </p:sp>
      <p:sp>
        <p:nvSpPr>
          <p:cNvPr id="3" name="Title 2"/>
          <p:cNvSpPr>
            <a:spLocks noGrp="1"/>
          </p:cNvSpPr>
          <p:nvPr>
            <p:ph type="title"/>
          </p:nvPr>
        </p:nvSpPr>
        <p:spPr/>
        <p:txBody>
          <a:bodyPr>
            <a:normAutofit/>
          </a:bodyPr>
          <a:lstStyle/>
          <a:p>
            <a:pPr algn="ctr"/>
            <a:r>
              <a:rPr lang="ar-IQ" dirty="0" smtClean="0">
                <a:solidFill>
                  <a:schemeClr val="accent1">
                    <a:lumMod val="75000"/>
                  </a:schemeClr>
                </a:solidFill>
              </a:rPr>
              <a:t>المشاركة في الندوات التالية</a:t>
            </a:r>
            <a:endParaRPr lang="ar-IQ" dirty="0">
              <a:solidFill>
                <a:schemeClr val="accent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SA" dirty="0" smtClean="0">
                <a:solidFill>
                  <a:schemeClr val="accent1">
                    <a:lumMod val="75000"/>
                  </a:schemeClr>
                </a:solidFill>
                <a:effectLst/>
              </a:rPr>
              <a:t>الزيارات العلمية لطلبة </a:t>
            </a:r>
            <a:r>
              <a:rPr lang="ar-SA" dirty="0" smtClean="0">
                <a:solidFill>
                  <a:schemeClr val="accent1">
                    <a:lumMod val="75000"/>
                  </a:schemeClr>
                </a:solidFill>
              </a:rPr>
              <a:t>قسم الهندسة الكيمياوية خلال العام الدراسي الحالي 2012-2013</a:t>
            </a:r>
            <a:r>
              <a:rPr lang="en-US" dirty="0" smtClean="0">
                <a:solidFill>
                  <a:schemeClr val="accent1">
                    <a:lumMod val="75000"/>
                  </a:schemeClr>
                </a:solidFill>
              </a:rPr>
              <a:t>    </a:t>
            </a:r>
            <a:endParaRPr lang="ar-IQ" dirty="0">
              <a:solidFill>
                <a:schemeClr val="accent1">
                  <a:lumMod val="75000"/>
                </a:schemeClr>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0" y="1428736"/>
            <a:ext cx="9144000" cy="4786346"/>
          </a:xfrm>
          <a:prstGeom prst="rect">
            <a:avLst/>
          </a:prstGeom>
          <a:noFill/>
          <a:ln w="9525">
            <a:noFill/>
            <a:miter lim="800000"/>
            <a:headEnd/>
            <a:tailEnd/>
          </a:ln>
          <a:effectLst/>
        </p:spPr>
      </p:pic>
    </p:spTree>
  </p:cSld>
  <p:clrMapOvr>
    <a:masterClrMapping/>
  </p:clrMapOvr>
  <p:transition spd="slow">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ar-SA" sz="3700" b="1" dirty="0" smtClean="0">
                <a:effectLst>
                  <a:outerShdw blurRad="31750" dist="25400" dir="5400000" algn="tl" rotWithShape="0">
                    <a:srgbClr val="000000">
                      <a:alpha val="25000"/>
                    </a:srgbClr>
                  </a:outerShdw>
                </a:effectLst>
                <a:latin typeface="+mj-lt"/>
                <a:ea typeface="+mj-ea"/>
                <a:cs typeface="+mj-cs"/>
              </a:rPr>
              <a:t>زيارة علمية لمنتسبي فرع التكرير الى مصفى النجف</a:t>
            </a:r>
            <a:r>
              <a:rPr lang="en-US" sz="3700" b="1" dirty="0" smtClean="0">
                <a:effectLst>
                  <a:outerShdw blurRad="31750" dist="25400" dir="5400000" algn="tl" rotWithShape="0">
                    <a:srgbClr val="000000">
                      <a:alpha val="25000"/>
                    </a:srgbClr>
                  </a:outerShdw>
                </a:effectLst>
                <a:latin typeface="+mj-lt"/>
                <a:ea typeface="+mj-ea"/>
                <a:cs typeface="+mj-cs"/>
              </a:rPr>
              <a:t>  </a:t>
            </a:r>
            <a:r>
              <a:rPr lang="ar-SA" sz="3700" b="1" dirty="0" smtClean="0">
                <a:effectLst>
                  <a:outerShdw blurRad="31750" dist="25400" dir="5400000" algn="tl" rotWithShape="0">
                    <a:srgbClr val="000000">
                      <a:alpha val="25000"/>
                    </a:srgbClr>
                  </a:outerShdw>
                </a:effectLst>
                <a:latin typeface="+mj-lt"/>
                <a:ea typeface="+mj-ea"/>
                <a:cs typeface="+mj-cs"/>
              </a:rPr>
              <a:t> في 18/11/2012</a:t>
            </a:r>
            <a:endParaRPr lang="en-US" sz="3700" b="1" dirty="0" smtClean="0">
              <a:effectLst>
                <a:outerShdw blurRad="31750" dist="25400" dir="5400000" algn="tl" rotWithShape="0">
                  <a:srgbClr val="000000">
                    <a:alpha val="25000"/>
                  </a:srgbClr>
                </a:outerShdw>
              </a:effectLst>
              <a:latin typeface="+mj-lt"/>
              <a:ea typeface="+mj-ea"/>
              <a:cs typeface="+mj-cs"/>
            </a:endParaRPr>
          </a:p>
          <a:p>
            <a:pPr algn="just"/>
            <a:r>
              <a:rPr lang="ar-SA" sz="3700" b="1" dirty="0" smtClean="0">
                <a:effectLst>
                  <a:outerShdw blurRad="31750" dist="25400" dir="5400000" algn="tl" rotWithShape="0">
                    <a:srgbClr val="000000">
                      <a:alpha val="25000"/>
                    </a:srgbClr>
                  </a:outerShdw>
                </a:effectLst>
                <a:latin typeface="+mj-lt"/>
                <a:ea typeface="+mj-ea"/>
                <a:cs typeface="+mj-cs"/>
              </a:rPr>
              <a:t> زيارة علمية لمنتسبي فرع العمليات الى معمل أدوية سامراء في 13/12/2012</a:t>
            </a:r>
            <a:endParaRPr lang="ar-IQ" sz="3700" b="1" dirty="0" smtClean="0">
              <a:effectLst>
                <a:outerShdw blurRad="31750" dist="25400" dir="5400000" algn="tl" rotWithShape="0">
                  <a:srgbClr val="000000">
                    <a:alpha val="25000"/>
                  </a:srgbClr>
                </a:outerShdw>
              </a:effectLst>
              <a:latin typeface="+mj-lt"/>
              <a:ea typeface="+mj-ea"/>
              <a:cs typeface="+mj-cs"/>
            </a:endParaRPr>
          </a:p>
          <a:p>
            <a:pPr algn="just"/>
            <a:endParaRPr lang="en-US" sz="3700" b="1" dirty="0" smtClean="0">
              <a:solidFill>
                <a:schemeClr val="tx2"/>
              </a:solidFill>
              <a:effectLst>
                <a:outerShdw blurRad="31750" dist="25400" dir="5400000" algn="tl" rotWithShape="0">
                  <a:srgbClr val="000000">
                    <a:alpha val="25000"/>
                  </a:srgbClr>
                </a:outerShdw>
              </a:effectLst>
              <a:latin typeface="+mj-lt"/>
              <a:ea typeface="+mj-ea"/>
              <a:cs typeface="+mj-cs"/>
            </a:endParaRPr>
          </a:p>
          <a:p>
            <a:pPr algn="just"/>
            <a:endParaRPr lang="ar-IQ" dirty="0"/>
          </a:p>
        </p:txBody>
      </p:sp>
    </p:spTree>
  </p:cSld>
  <p:clrMapOvr>
    <a:masterClrMapping/>
  </p:clrMapOvr>
  <p:transition spd="slow">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97</TotalTime>
  <Words>734</Words>
  <Application>Microsoft Office PowerPoint</Application>
  <PresentationFormat>On-screen Show (4:3)</PresentationFormat>
  <Paragraphs>283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   اجتماع الهيئة العامة الثاني يوم الاحد 17\2\2013</vt:lpstr>
      <vt:lpstr>Slide 2</vt:lpstr>
      <vt:lpstr>محاور الاجتماع </vt:lpstr>
      <vt:lpstr>Slide 4</vt:lpstr>
      <vt:lpstr>              النشاطات للفترة من 1/10/2012ولغاية 31/1/2013 المحور العلمي </vt:lpstr>
      <vt:lpstr>المحور الهندسي والفني</vt:lpstr>
      <vt:lpstr>المشاركة في الندوات التالية</vt:lpstr>
      <vt:lpstr>الزيارات العلمية لطلبة قسم الهندسة الكيمياوية خلال العام الدراسي الحالي 2012-2013    </vt:lpstr>
      <vt:lpstr>Slide 9</vt:lpstr>
      <vt:lpstr>المرحلة الرابعه </vt:lpstr>
      <vt:lpstr>المرحلة الثالثة</vt:lpstr>
      <vt:lpstr>المرحلة الثانية</vt:lpstr>
      <vt:lpstr>المرحلة الاولى</vt:lpstr>
      <vt:lpstr>Slide 14</vt:lpstr>
      <vt:lpstr>المرحلة الرابعة/  تكرير النفط والغاز</vt:lpstr>
      <vt:lpstr>المرحلة الثالثة/ تكرير النفط والغاز</vt:lpstr>
      <vt:lpstr>المرحلة الثانية / تكرير النفط والغاز</vt:lpstr>
      <vt:lpstr>المرحلة الاولى / تكرير النفط والغاز</vt:lpstr>
      <vt:lpstr>Slide 19</vt:lpstr>
      <vt:lpstr>المحاضرات العلمية (السيمنارات)</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اجتماع الهيئة العامة الثاني يوم الاحد 17\2\2013</dc:title>
  <dc:creator>hp</dc:creator>
  <cp:lastModifiedBy>hp</cp:lastModifiedBy>
  <cp:revision>21</cp:revision>
  <dcterms:created xsi:type="dcterms:W3CDTF">2013-02-17T07:02:09Z</dcterms:created>
  <dcterms:modified xsi:type="dcterms:W3CDTF">2013-02-17T08:40:50Z</dcterms:modified>
</cp:coreProperties>
</file>