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2"/>
  </p:notesMasterIdLst>
  <p:sldIdLst>
    <p:sldId id="256" r:id="rId2"/>
    <p:sldId id="258" r:id="rId3"/>
    <p:sldId id="265" r:id="rId4"/>
    <p:sldId id="302" r:id="rId5"/>
    <p:sldId id="303" r:id="rId6"/>
    <p:sldId id="304" r:id="rId7"/>
    <p:sldId id="305" r:id="rId8"/>
    <p:sldId id="306" r:id="rId9"/>
    <p:sldId id="257" r:id="rId10"/>
    <p:sldId id="284" r:id="rId11"/>
    <p:sldId id="260" r:id="rId12"/>
    <p:sldId id="266" r:id="rId13"/>
    <p:sldId id="263" r:id="rId14"/>
    <p:sldId id="261" r:id="rId15"/>
    <p:sldId id="300" r:id="rId16"/>
    <p:sldId id="307" r:id="rId17"/>
    <p:sldId id="279" r:id="rId18"/>
    <p:sldId id="290" r:id="rId19"/>
    <p:sldId id="282" r:id="rId20"/>
    <p:sldId id="289" r:id="rId21"/>
    <p:sldId id="283" r:id="rId22"/>
    <p:sldId id="288" r:id="rId23"/>
    <p:sldId id="285" r:id="rId24"/>
    <p:sldId id="262" r:id="rId25"/>
    <p:sldId id="287" r:id="rId26"/>
    <p:sldId id="293" r:id="rId27"/>
    <p:sldId id="292" r:id="rId28"/>
    <p:sldId id="299" r:id="rId29"/>
    <p:sldId id="295" r:id="rId30"/>
    <p:sldId id="269"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76" autoAdjust="0"/>
    <p:restoredTop sz="94721" autoAdjust="0"/>
  </p:normalViewPr>
  <p:slideViewPr>
    <p:cSldViewPr>
      <p:cViewPr varScale="1">
        <p:scale>
          <a:sx n="69" d="100"/>
          <a:sy n="69" d="100"/>
        </p:scale>
        <p:origin x="-139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199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3098BAA-0486-44F9-A8A8-F34232A887AB}" type="datetimeFigureOut">
              <a:rPr lang="en-US"/>
              <a:pPr>
                <a:defRPr/>
              </a:pPr>
              <a:t>12/3/2013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A110A41-6C44-44DF-9D97-E12F299DD41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FC9203-42DC-40FD-9576-F8737F8F952E}"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DCD402-0B01-46DC-8E62-23523F871948}"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E5B5C6-8557-40E0-BE15-63DFE92A4B44}"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CF010D-439F-4708-ACE4-387E9E68EE73}"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FB994E-6F58-44D4-9132-2DF8E1469F0C}"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0DF628-383B-4325-AFF0-B095422013E7}"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016325-BFE1-400D-BBDA-5ED1FC027761}"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85516C-E754-4476-B4EC-1D473D505ACB}"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7F76D95-A47A-4937-ACC1-DD5570B2DD4F}"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5563A2-9269-4139-A068-9E76F9D3F677}"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C44353-604C-448F-B3FB-9FB1A423186A}"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pPr>
              <a:defRPr/>
            </a:pPr>
            <a:fld id="{4A110A41-6C44-44DF-9D97-E12F299DD41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914F48-BA35-45D8-9A84-A2D048EBC2F3}"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5C0674-3497-4A2B-9E8B-2CD297C5B95D}"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ECED3A-C0B9-41B2-B3B8-43452DDB28AA}"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9B6B0F-28B7-4247-BED1-4BC725ABF3E6}"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IQ"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60FB9C-822B-4941-831B-6EC5B5E41A80}" type="slidenum">
              <a:rPr lang="en-US" smtClean="0"/>
              <a:pPr fontAlgn="base">
                <a:spcBef>
                  <a:spcPct val="0"/>
                </a:spcBef>
                <a:spcAft>
                  <a:spcPct val="0"/>
                </a:spcAft>
                <a:defRPr/>
              </a:pPr>
              <a:t>18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B707EB1B-D5CA-4C57-A455-C909F076A8CE}" type="datetimeFigureOut">
              <a:rPr lang="en-US" smtClean="0"/>
              <a:pPr>
                <a:defRPr/>
              </a:pPr>
              <a:t>12/3/2013</a:t>
            </a:fld>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0EBFAFE8-BF6F-4B38-98EB-A3705BAB86C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EB9E898-D52B-4D95-B642-36855ECD23FF}" type="datetimeFigureOut">
              <a:rPr lang="en-US" smtClean="0"/>
              <a:pPr>
                <a:defRPr/>
              </a:pPr>
              <a:t>12/3/2013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F45CDA8-0873-4BDF-AE47-AFADE870DE9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C753DE0-D2E0-4D37-A223-21E132DD4799}" type="datetimeFigureOut">
              <a:rPr lang="en-US" smtClean="0"/>
              <a:pPr>
                <a:defRPr/>
              </a:pPr>
              <a:t>12/3/2013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BDA88E7-338A-433C-9ABB-2178135468B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AC9D7646-64E0-4C66-B2D4-4A0B637C54EF}" type="datetimeFigureOut">
              <a:rPr lang="en-US" smtClean="0"/>
              <a:pPr>
                <a:defRPr/>
              </a:pPr>
              <a:t>12/3/2013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0CC9320-8334-465E-BACB-2585C3709454}"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0230A106-837E-42FF-8CEB-4721BE9D1D9E}" type="datetimeFigureOut">
              <a:rPr lang="en-US" smtClean="0"/>
              <a:pPr>
                <a:defRPr/>
              </a:pPr>
              <a:t>12/3/2013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D3C9096-DAD5-45DD-92E2-34C57D5F13EE}"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4402ED33-FC56-45D1-91C4-62DB22F8FB88}" type="datetimeFigureOut">
              <a:rPr lang="en-US" smtClean="0"/>
              <a:pPr>
                <a:defRPr/>
              </a:pPr>
              <a:t>12/3/2013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A9BD095-A909-4E64-B3F4-12B346AE42D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5720A5E2-D564-4149-B1DE-76367E802494}" type="datetimeFigureOut">
              <a:rPr lang="en-US" smtClean="0"/>
              <a:pPr>
                <a:defRPr/>
              </a:pPr>
              <a:t>12/3/2013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78E05CA-7001-4215-ABAD-44155C8332F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BFB171AA-1B53-4734-8FC1-6088270A8729}" type="datetimeFigureOut">
              <a:rPr lang="en-US" smtClean="0"/>
              <a:pPr>
                <a:defRPr/>
              </a:pPr>
              <a:t>12/3/2013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67E9DC4-A115-45A1-B084-90D3CFE9F3D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990EDFB-7421-4F55-8835-7586A504029C}" type="datetimeFigureOut">
              <a:rPr lang="en-US" smtClean="0"/>
              <a:pPr>
                <a:defRPr/>
              </a:pPr>
              <a:t>12/3/2013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5D079DD-DB8D-44A0-B2D9-52C700B79D7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4FF17F7D-EF63-4E6B-9BB2-82F876FCB64A}" type="datetimeFigureOut">
              <a:rPr lang="en-US" smtClean="0"/>
              <a:pPr>
                <a:defRPr/>
              </a:pPr>
              <a:t>12/3/2013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C6A7B16-D752-4B1C-A78B-45DF2C8D157B}"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1B56413B-86FD-4CC8-80B9-A42A46CE38B2}" type="datetimeFigureOut">
              <a:rPr lang="en-US" smtClean="0"/>
              <a:pPr>
                <a:defRPr/>
              </a:pPr>
              <a:t>12/3/2013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85C38839-3B11-46DC-AFC2-D25C3042CC32}"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CBA65C59-9132-43EA-8C67-754D95869379}" type="datetimeFigureOut">
              <a:rPr lang="en-US" smtClean="0"/>
              <a:pPr>
                <a:defRPr/>
              </a:pPr>
              <a:t>12/3/2013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BD9B5BA1-7713-4482-9AB1-FA645EB1E465}"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9.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28600" y="457200"/>
            <a:ext cx="8686800" cy="3429000"/>
          </a:xfrm>
        </p:spPr>
        <p:txBody>
          <a:bodyPr rtlCol="0">
            <a:normAutofit/>
          </a:bodyPr>
          <a:lstStyle/>
          <a:p>
            <a:pPr algn="ctr" eaLnBrk="1" fontAlgn="auto" hangingPunct="1">
              <a:lnSpc>
                <a:spcPct val="150000"/>
              </a:lnSpc>
              <a:spcAft>
                <a:spcPts val="0"/>
              </a:spcAft>
              <a:defRPr/>
            </a:pPr>
            <a:r>
              <a:rPr lang="en-US" sz="3600" dirty="0" smtClean="0">
                <a:solidFill>
                  <a:srgbClr val="C00000"/>
                </a:solidFill>
              </a:rPr>
              <a:t>Biogas Production from </a:t>
            </a:r>
            <a:br>
              <a:rPr lang="en-US" sz="3600" dirty="0" smtClean="0">
                <a:solidFill>
                  <a:srgbClr val="C00000"/>
                </a:solidFill>
              </a:rPr>
            </a:br>
            <a:r>
              <a:rPr lang="en-US" sz="3600" dirty="0" smtClean="0">
                <a:solidFill>
                  <a:srgbClr val="C00000"/>
                </a:solidFill>
              </a:rPr>
              <a:t>Al-</a:t>
            </a:r>
            <a:r>
              <a:rPr lang="en-US" sz="3600" dirty="0" err="1" smtClean="0">
                <a:solidFill>
                  <a:srgbClr val="C00000"/>
                </a:solidFill>
              </a:rPr>
              <a:t>Rustumiya</a:t>
            </a:r>
            <a:r>
              <a:rPr lang="en-US" sz="3600" dirty="0" smtClean="0">
                <a:solidFill>
                  <a:srgbClr val="C00000"/>
                </a:solidFill>
              </a:rPr>
              <a:t> Sewage Plants as A source to Renewable Energy</a:t>
            </a:r>
            <a:endParaRPr lang="en-US" sz="2000" cap="none" dirty="0">
              <a:solidFill>
                <a:srgbClr val="C00000"/>
              </a:solidFill>
              <a:latin typeface="Times New Roman" pitchFamily="18" charset="0"/>
              <a:cs typeface="Times New Roman" pitchFamily="18" charset="0"/>
            </a:endParaRPr>
          </a:p>
        </p:txBody>
      </p:sp>
      <p:sp>
        <p:nvSpPr>
          <p:cNvPr id="7171" name="Rectangle 2"/>
          <p:cNvSpPr>
            <a:spLocks noChangeArrowheads="1"/>
          </p:cNvSpPr>
          <p:nvPr/>
        </p:nvSpPr>
        <p:spPr bwMode="auto">
          <a:xfrm>
            <a:off x="1600200" y="3886200"/>
            <a:ext cx="5715000" cy="830997"/>
          </a:xfrm>
          <a:prstGeom prst="rect">
            <a:avLst/>
          </a:prstGeom>
          <a:noFill/>
          <a:ln w="9525">
            <a:noFill/>
            <a:miter lim="800000"/>
            <a:headEnd/>
            <a:tailEnd/>
          </a:ln>
        </p:spPr>
        <p:txBody>
          <a:bodyPr>
            <a:spAutoFit/>
          </a:bodyPr>
          <a:lstStyle/>
          <a:p>
            <a:pPr algn="ctr"/>
            <a:r>
              <a:rPr lang="en-US" sz="2400" dirty="0">
                <a:solidFill>
                  <a:srgbClr val="C00000"/>
                </a:solidFill>
                <a:cs typeface="Calibri" pitchFamily="34" charset="0"/>
              </a:rPr>
              <a:t>Dr. Riyadh S. </a:t>
            </a:r>
            <a:r>
              <a:rPr lang="en-US" sz="2400" dirty="0" err="1">
                <a:solidFill>
                  <a:srgbClr val="C00000"/>
                </a:solidFill>
                <a:cs typeface="Calibri" pitchFamily="34" charset="0"/>
              </a:rPr>
              <a:t>Almukhtar</a:t>
            </a:r>
            <a:r>
              <a:rPr lang="en-US" sz="2400" dirty="0">
                <a:solidFill>
                  <a:srgbClr val="C00000"/>
                </a:solidFill>
                <a:cs typeface="Calibri" pitchFamily="34" charset="0"/>
              </a:rPr>
              <a:t> </a:t>
            </a:r>
          </a:p>
          <a:p>
            <a:pPr algn="ctr"/>
            <a:r>
              <a:rPr lang="en-US" sz="2400" dirty="0">
                <a:cs typeface="Calibri" pitchFamily="34" charset="0"/>
              </a:rPr>
              <a:t> </a:t>
            </a:r>
          </a:p>
        </p:txBody>
      </p:sp>
    </p:spTree>
  </p:cSld>
  <p:clrMapOvr>
    <a:masterClrMapping/>
  </p:clrMapOvr>
  <p:transition spd="med">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itle 5"/>
          <p:cNvSpPr>
            <a:spLocks noGrp="1"/>
          </p:cNvSpPr>
          <p:nvPr>
            <p:ph type="title"/>
          </p:nvPr>
        </p:nvSpPr>
        <p:spPr>
          <a:xfrm>
            <a:off x="0" y="0"/>
            <a:ext cx="8686800" cy="1219200"/>
          </a:xfrm>
        </p:spPr>
        <p:txBody>
          <a:bodyPr>
            <a:normAutofit/>
          </a:bodyPr>
          <a:lstStyle/>
          <a:p>
            <a:r>
              <a:rPr lang="en-US" sz="3200" b="1" dirty="0" smtClean="0"/>
              <a:t>Municipal Waste Water Treatment Stages </a:t>
            </a:r>
            <a:endParaRPr lang="ar-IQ" sz="3200" dirty="0" smtClean="0"/>
          </a:p>
        </p:txBody>
      </p:sp>
      <p:sp>
        <p:nvSpPr>
          <p:cNvPr id="11267" name="Content Placeholder 6"/>
          <p:cNvSpPr>
            <a:spLocks noGrp="1"/>
          </p:cNvSpPr>
          <p:nvPr>
            <p:ph idx="1"/>
          </p:nvPr>
        </p:nvSpPr>
        <p:spPr/>
        <p:txBody>
          <a:bodyPr/>
          <a:lstStyle/>
          <a:p>
            <a:pPr algn="just" rtl="0"/>
            <a:r>
              <a:rPr lang="en-US" sz="2800" dirty="0" smtClean="0">
                <a:solidFill>
                  <a:schemeClr val="accent4">
                    <a:lumMod val="50000"/>
                  </a:schemeClr>
                </a:solidFill>
              </a:rPr>
              <a:t>The solids that produced in last step (sludge + aerobic bacteria) are deposited secondary sedimentation. </a:t>
            </a:r>
          </a:p>
          <a:p>
            <a:pPr algn="l" rtl="0"/>
            <a:r>
              <a:rPr lang="en-US" sz="2800" dirty="0" smtClean="0">
                <a:solidFill>
                  <a:schemeClr val="accent4">
                    <a:lumMod val="50000"/>
                  </a:schemeClr>
                </a:solidFill>
              </a:rPr>
              <a:t>Some of activated sludge returned to aeration tank and the waste is mixed with primary sludge then fed to thickener basins. </a:t>
            </a:r>
          </a:p>
          <a:p>
            <a:pPr algn="l" rtl="0"/>
            <a:r>
              <a:rPr lang="en-US" sz="2800" dirty="0" smtClean="0">
                <a:solidFill>
                  <a:schemeClr val="accent4">
                    <a:lumMod val="50000"/>
                  </a:schemeClr>
                </a:solidFill>
              </a:rPr>
              <a:t>The aim of thickening is decreasing of sludge volume up to 30% by dewatering. </a:t>
            </a:r>
          </a:p>
          <a:p>
            <a:endParaRPr lang="ar-IQ" dirty="0" smtClean="0"/>
          </a:p>
        </p:txBody>
      </p:sp>
      <p:sp>
        <p:nvSpPr>
          <p:cNvPr id="1126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            </a:t>
            </a:r>
          </a:p>
        </p:txBody>
      </p:sp>
      <p:sp>
        <p:nvSpPr>
          <p:cNvPr id="3" name="Content Placeholder 2"/>
          <p:cNvSpPr>
            <a:spLocks noGrp="1"/>
          </p:cNvSpPr>
          <p:nvPr>
            <p:ph idx="1"/>
          </p:nvPr>
        </p:nvSpPr>
        <p:spPr/>
        <p:txBody>
          <a:bodyPr/>
          <a:lstStyle/>
          <a:p>
            <a:endParaRPr lang="en-US" dirty="0" smtClean="0"/>
          </a:p>
          <a:p>
            <a:endParaRPr lang="en-US" dirty="0"/>
          </a:p>
        </p:txBody>
      </p:sp>
      <p:pic>
        <p:nvPicPr>
          <p:cNvPr id="5" name="Picture 2"/>
          <p:cNvPicPr>
            <a:picLocks noChangeAspect="1" noChangeArrowheads="1"/>
          </p:cNvPicPr>
          <p:nvPr/>
        </p:nvPicPr>
        <p:blipFill>
          <a:blip r:embed="rId4"/>
          <a:srcRect/>
          <a:stretch>
            <a:fillRect/>
          </a:stretch>
        </p:blipFill>
        <p:spPr>
          <a:xfrm>
            <a:off x="0" y="533400"/>
            <a:ext cx="8915400" cy="610711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a:xfrm>
            <a:off x="0" y="0"/>
            <a:ext cx="8229600" cy="1143000"/>
          </a:xfrm>
        </p:spPr>
        <p:txBody>
          <a:bodyPr/>
          <a:lstStyle/>
          <a:p>
            <a:pPr algn="l" eaLnBrk="1" hangingPunct="1"/>
            <a:endParaRPr lang="ar-IQ" sz="2100" dirty="0" smtClean="0"/>
          </a:p>
        </p:txBody>
      </p:sp>
      <p:sp>
        <p:nvSpPr>
          <p:cNvPr id="14339" name="Content Placeholder 2"/>
          <p:cNvSpPr>
            <a:spLocks noGrp="1"/>
          </p:cNvSpPr>
          <p:nvPr>
            <p:ph idx="1"/>
          </p:nvPr>
        </p:nvSpPr>
        <p:spPr/>
        <p:txBody>
          <a:bodyPr>
            <a:normAutofit/>
          </a:bodyPr>
          <a:lstStyle/>
          <a:p>
            <a:pPr algn="l" rtl="0"/>
            <a:r>
              <a:rPr lang="en-US" sz="2800" b="1" dirty="0" smtClean="0"/>
              <a:t>Primary sludge </a:t>
            </a:r>
          </a:p>
          <a:p>
            <a:pPr algn="l" rtl="0"/>
            <a:r>
              <a:rPr lang="en-US" sz="2800" dirty="0" smtClean="0">
                <a:solidFill>
                  <a:srgbClr val="C00000"/>
                </a:solidFill>
              </a:rPr>
              <a:t>Primary is also called raw sludge which comes from the bottom of the primary clarifier. Primary sludge is easily biodegradable since it consists of more easily digestible carbohydrates and fats, compared to activated sludge which consists of complex carbohydrates, proteins and long chain hydrocarbons (Gray </a:t>
            </a:r>
            <a:r>
              <a:rPr lang="en-US" sz="2800" i="1" dirty="0" smtClean="0">
                <a:solidFill>
                  <a:srgbClr val="C00000"/>
                </a:solidFill>
              </a:rPr>
              <a:t>et al., 2007). So biogas is more easily produced from primary sludge. </a:t>
            </a:r>
            <a:endParaRPr lang="ar-IQ" sz="2800" b="1" dirty="0" smtClean="0">
              <a:solidFill>
                <a:srgbClr val="C00000"/>
              </a:solidFill>
              <a:latin typeface="Times New Roman" pitchFamily="18" charset="0"/>
              <a:cs typeface="Times New Roman" pitchFamily="18" charset="0"/>
            </a:endParaRP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Title 7"/>
          <p:cNvSpPr>
            <a:spLocks noGrp="1"/>
          </p:cNvSpPr>
          <p:nvPr>
            <p:ph type="title"/>
          </p:nvPr>
        </p:nvSpPr>
        <p:spPr/>
        <p:txBody>
          <a:bodyPr/>
          <a:lstStyle/>
          <a:p>
            <a:r>
              <a:rPr lang="en-US" sz="2400" b="1" dirty="0" smtClean="0"/>
              <a:t/>
            </a:r>
            <a:br>
              <a:rPr lang="en-US" sz="2400" b="1" dirty="0" smtClean="0"/>
            </a:br>
            <a:endParaRPr lang="ar-IQ" sz="2400" dirty="0" smtClean="0"/>
          </a:p>
        </p:txBody>
      </p:sp>
      <p:sp>
        <p:nvSpPr>
          <p:cNvPr id="17411" name="Content Placeholder 2"/>
          <p:cNvSpPr>
            <a:spLocks noGrp="1"/>
          </p:cNvSpPr>
          <p:nvPr>
            <p:ph idx="1"/>
          </p:nvPr>
        </p:nvSpPr>
        <p:spPr/>
        <p:txBody>
          <a:bodyPr>
            <a:normAutofit lnSpcReduction="10000"/>
          </a:bodyPr>
          <a:lstStyle/>
          <a:p>
            <a:pPr algn="l" rtl="0"/>
            <a:r>
              <a:rPr lang="en-US" sz="2800" b="1" dirty="0" smtClean="0"/>
              <a:t>Activated sludge </a:t>
            </a:r>
          </a:p>
          <a:p>
            <a:pPr algn="just" rtl="0"/>
            <a:r>
              <a:rPr lang="en-US" sz="3200" dirty="0" smtClean="0"/>
              <a:t>Activated sludge is also called excess sludge or waste activated sludge which comes from the secondary treatment. It‘s a result of overproduction of microorganisms in the activated sludge process. The content of activated sludge was just mentioned above. Activated sludge is more difficult to digest than primary sludge. </a:t>
            </a:r>
          </a:p>
        </p:txBody>
      </p:sp>
      <p:sp>
        <p:nvSpPr>
          <p:cNvPr id="1741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
        <p:nvSpPr>
          <p:cNvPr id="1741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
        <p:nvSpPr>
          <p:cNvPr id="17414"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
        <p:nvSpPr>
          <p:cNvPr id="8" name="Rectangle 7"/>
          <p:cNvSpPr/>
          <p:nvPr/>
        </p:nvSpPr>
        <p:spPr>
          <a:xfrm>
            <a:off x="0" y="228600"/>
            <a:ext cx="8305799" cy="523220"/>
          </a:xfrm>
          <a:prstGeom prst="rect">
            <a:avLst/>
          </a:prstGeom>
        </p:spPr>
        <p:txBody>
          <a:bodyPr wrap="square">
            <a:spAutoFit/>
          </a:bodyPr>
          <a:lstStyle/>
          <a:p>
            <a:r>
              <a:rPr lang="en-US" sz="2800" b="1" dirty="0" smtClean="0"/>
              <a:t>Municipal Waste </a:t>
            </a:r>
            <a:r>
              <a:rPr lang="en-US" sz="2800" b="1" dirty="0" err="1" smtClean="0"/>
              <a:t>WaterTreatment</a:t>
            </a:r>
            <a:r>
              <a:rPr lang="en-US" sz="2800" b="1" dirty="0" smtClean="0"/>
              <a:t> Stages </a:t>
            </a:r>
            <a:endParaRPr lang="ar-IQ" sz="2800"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8" name="Title 14"/>
          <p:cNvSpPr>
            <a:spLocks noGrp="1"/>
          </p:cNvSpPr>
          <p:nvPr>
            <p:ph type="title"/>
          </p:nvPr>
        </p:nvSpPr>
        <p:spPr>
          <a:xfrm>
            <a:off x="0" y="228600"/>
            <a:ext cx="8686800" cy="838200"/>
          </a:xfrm>
        </p:spPr>
        <p:txBody>
          <a:bodyPr>
            <a:normAutofit/>
          </a:bodyPr>
          <a:lstStyle/>
          <a:p>
            <a:r>
              <a:rPr lang="en-US" sz="4000" dirty="0" smtClean="0"/>
              <a:t>Al-</a:t>
            </a:r>
            <a:r>
              <a:rPr lang="en-US" sz="4000" dirty="0" err="1" smtClean="0"/>
              <a:t>Rustumiya</a:t>
            </a:r>
            <a:r>
              <a:rPr lang="en-US" sz="4000" dirty="0" smtClean="0"/>
              <a:t> plant</a:t>
            </a:r>
            <a:endParaRPr lang="ar-IQ" sz="4000" dirty="0" smtClean="0"/>
          </a:p>
        </p:txBody>
      </p:sp>
      <p:sp>
        <p:nvSpPr>
          <p:cNvPr id="7" name="Content Placeholder 6"/>
          <p:cNvSpPr>
            <a:spLocks noGrp="1"/>
          </p:cNvSpPr>
          <p:nvPr>
            <p:ph idx="1"/>
          </p:nvPr>
        </p:nvSpPr>
        <p:spPr>
          <a:xfrm>
            <a:off x="609600" y="1981200"/>
            <a:ext cx="8229600" cy="3733800"/>
          </a:xfrm>
        </p:spPr>
        <p:txBody>
          <a:bodyPr/>
          <a:lstStyle/>
          <a:p>
            <a:pPr algn="l" rtl="0"/>
            <a:r>
              <a:rPr lang="en-US" dirty="0" smtClean="0">
                <a:solidFill>
                  <a:srgbClr val="7030A0"/>
                </a:solidFill>
              </a:rPr>
              <a:t>Al-</a:t>
            </a:r>
            <a:r>
              <a:rPr lang="en-US" dirty="0" err="1" smtClean="0">
                <a:solidFill>
                  <a:srgbClr val="7030A0"/>
                </a:solidFill>
              </a:rPr>
              <a:t>Rustumiya</a:t>
            </a:r>
            <a:r>
              <a:rPr lang="en-US" dirty="0" smtClean="0">
                <a:solidFill>
                  <a:srgbClr val="7030A0"/>
                </a:solidFill>
              </a:rPr>
              <a:t> plant is one of the biggest sewage treatment plants in Iraq. It is divided to North and South plant. It had been established different time, the first plant called Zero established in 1962 and since then many additional plants had been added through seventh and eighteenth of last century.</a:t>
            </a:r>
          </a:p>
          <a:p>
            <a:pPr algn="l" rtl="0"/>
            <a:endParaRPr lang="ar-IQ" dirty="0"/>
          </a:p>
        </p:txBody>
      </p:sp>
      <p:sp>
        <p:nvSpPr>
          <p:cNvPr id="1030"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ar-IQ"/>
          </a:p>
        </p:txBody>
      </p:sp>
      <p:sp>
        <p:nvSpPr>
          <p:cNvPr id="1031" name="Rectangle 6"/>
          <p:cNvSpPr>
            <a:spLocks noChangeArrowheads="1"/>
          </p:cNvSpPr>
          <p:nvPr/>
        </p:nvSpPr>
        <p:spPr bwMode="auto">
          <a:xfrm>
            <a:off x="457200" y="3448050"/>
            <a:ext cx="990600" cy="369888"/>
          </a:xfrm>
          <a:prstGeom prst="rect">
            <a:avLst/>
          </a:prstGeom>
          <a:noFill/>
          <a:ln w="9525">
            <a:noFill/>
            <a:miter lim="800000"/>
            <a:headEnd/>
            <a:tailEnd/>
          </a:ln>
        </p:spPr>
        <p:txBody>
          <a:bodyPr anchor="ctr">
            <a:spAutoFit/>
          </a:bodyPr>
          <a:lstStyle/>
          <a:p>
            <a:pPr eaLnBrk="0" hangingPunct="0"/>
            <a:endParaRPr lang="ar-IQ"/>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838200"/>
          </a:xfrm>
        </p:spPr>
        <p:txBody>
          <a:bodyPr>
            <a:normAutofit fontScale="90000"/>
          </a:bodyPr>
          <a:lstStyle/>
          <a:p>
            <a:r>
              <a:rPr lang="en-US" sz="5400" dirty="0" smtClean="0"/>
              <a:t>Al-</a:t>
            </a:r>
            <a:r>
              <a:rPr lang="en-US" sz="5400" dirty="0" err="1" smtClean="0"/>
              <a:t>Rustumiya</a:t>
            </a:r>
            <a:r>
              <a:rPr lang="en-US" sz="5400" dirty="0" smtClean="0"/>
              <a:t> plant</a:t>
            </a:r>
            <a:endParaRPr lang="ar-IQ" dirty="0"/>
          </a:p>
        </p:txBody>
      </p:sp>
      <p:sp>
        <p:nvSpPr>
          <p:cNvPr id="3" name="Content Placeholder 2"/>
          <p:cNvSpPr>
            <a:spLocks noGrp="1"/>
          </p:cNvSpPr>
          <p:nvPr>
            <p:ph idx="1"/>
          </p:nvPr>
        </p:nvSpPr>
        <p:spPr/>
        <p:txBody>
          <a:bodyPr/>
          <a:lstStyle/>
          <a:p>
            <a:pPr algn="l" rtl="0"/>
            <a:r>
              <a:rPr lang="en-US" dirty="0" smtClean="0">
                <a:solidFill>
                  <a:schemeClr val="accent6">
                    <a:lumMod val="50000"/>
                  </a:schemeClr>
                </a:solidFill>
              </a:rPr>
              <a:t>Al-</a:t>
            </a:r>
            <a:r>
              <a:rPr lang="en-US" dirty="0" err="1" smtClean="0">
                <a:solidFill>
                  <a:schemeClr val="accent6">
                    <a:lumMod val="50000"/>
                  </a:schemeClr>
                </a:solidFill>
              </a:rPr>
              <a:t>Rustumiya</a:t>
            </a:r>
            <a:r>
              <a:rPr lang="en-US" dirty="0" smtClean="0">
                <a:solidFill>
                  <a:schemeClr val="accent6">
                    <a:lumMod val="50000"/>
                  </a:schemeClr>
                </a:solidFill>
              </a:rPr>
              <a:t> plant (both North and South) is dealing with about 650,000 (m3 /day) of wastewater and serve round about 3,000,000 persons. </a:t>
            </a:r>
          </a:p>
          <a:p>
            <a:pPr algn="l" rtl="0"/>
            <a:r>
              <a:rPr lang="en-US" dirty="0" smtClean="0">
                <a:solidFill>
                  <a:schemeClr val="accent6">
                    <a:lumMod val="50000"/>
                  </a:schemeClr>
                </a:solidFill>
              </a:rPr>
              <a:t>Unfortunately Al-</a:t>
            </a:r>
            <a:r>
              <a:rPr lang="en-US" dirty="0" err="1" smtClean="0">
                <a:solidFill>
                  <a:schemeClr val="accent6">
                    <a:lumMod val="50000"/>
                  </a:schemeClr>
                </a:solidFill>
              </a:rPr>
              <a:t>Rustamiyah</a:t>
            </a:r>
            <a:r>
              <a:rPr lang="en-US" dirty="0" smtClean="0">
                <a:solidFill>
                  <a:schemeClr val="accent6">
                    <a:lumMod val="50000"/>
                  </a:schemeClr>
                </a:solidFill>
              </a:rPr>
              <a:t> plant doesn’t use anaerobic digestion for produced sludge where the sludge go directly to  drying beds to dry and then it sold as a fertilizer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graphicFrame>
        <p:nvGraphicFramePr>
          <p:cNvPr id="49154" name="Object 2"/>
          <p:cNvGraphicFramePr>
            <a:graphicFrameLocks noChangeAspect="1"/>
          </p:cNvGraphicFramePr>
          <p:nvPr>
            <p:ph idx="1"/>
          </p:nvPr>
        </p:nvGraphicFramePr>
        <p:xfrm>
          <a:off x="457200" y="2152650"/>
          <a:ext cx="8305800" cy="4324350"/>
        </p:xfrm>
        <a:graphic>
          <a:graphicData uri="http://schemas.openxmlformats.org/presentationml/2006/ole">
            <p:oleObj spid="_x0000_s49154" r:id="rId3" imgW="5271770" imgH="3954145" progId="">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a:xfrm>
            <a:off x="0" y="0"/>
            <a:ext cx="8229600" cy="1143000"/>
          </a:xfrm>
        </p:spPr>
        <p:txBody>
          <a:bodyPr/>
          <a:lstStyle/>
          <a:p>
            <a:pPr algn="l" eaLnBrk="1" hangingPunct="1"/>
            <a:r>
              <a:rPr lang="en-US" sz="3200" b="1" dirty="0" smtClean="0"/>
              <a:t>          Pre-treatment of sludge</a:t>
            </a:r>
            <a:endParaRPr lang="ar-IQ" sz="3200" dirty="0" smtClean="0"/>
          </a:p>
        </p:txBody>
      </p:sp>
      <p:sp>
        <p:nvSpPr>
          <p:cNvPr id="2150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
        <p:nvSpPr>
          <p:cNvPr id="7" name="Rectangle 6"/>
          <p:cNvSpPr/>
          <p:nvPr/>
        </p:nvSpPr>
        <p:spPr>
          <a:xfrm>
            <a:off x="609600" y="1720850"/>
            <a:ext cx="8153400" cy="4400550"/>
          </a:xfrm>
          <a:prstGeom prst="rect">
            <a:avLst/>
          </a:prstGeom>
        </p:spPr>
        <p:txBody>
          <a:bodyPr>
            <a:spAutoFit/>
          </a:bodyPr>
          <a:lstStyle/>
          <a:p>
            <a:pPr marL="514350" indent="-514350" algn="just">
              <a:defRPr/>
            </a:pPr>
            <a:r>
              <a:rPr lang="en-US" sz="2800" b="1" dirty="0">
                <a:solidFill>
                  <a:schemeClr val="accent6">
                    <a:lumMod val="50000"/>
                  </a:schemeClr>
                </a:solidFill>
              </a:rPr>
              <a:t>Chemical:</a:t>
            </a:r>
            <a:r>
              <a:rPr lang="en-US" sz="2800" dirty="0">
                <a:solidFill>
                  <a:schemeClr val="accent6">
                    <a:lumMod val="50000"/>
                  </a:schemeClr>
                </a:solidFill>
              </a:rPr>
              <a:t> For alkaline pre-treatment 3liters of sludge sample filled the three beakers (1 liter capacity) and </a:t>
            </a:r>
            <a:r>
              <a:rPr lang="en-US" sz="2800" b="1" dirty="0">
                <a:solidFill>
                  <a:schemeClr val="accent6">
                    <a:lumMod val="50000"/>
                  </a:schemeClr>
                </a:solidFill>
              </a:rPr>
              <a:t>pH </a:t>
            </a:r>
            <a:r>
              <a:rPr lang="en-US" sz="2800" dirty="0">
                <a:solidFill>
                  <a:schemeClr val="accent6">
                    <a:lumMod val="50000"/>
                  </a:schemeClr>
                </a:solidFill>
              </a:rPr>
              <a:t>values of samples were set at </a:t>
            </a:r>
            <a:r>
              <a:rPr lang="en-US" sz="2800" b="1" dirty="0">
                <a:solidFill>
                  <a:schemeClr val="accent6">
                    <a:lumMod val="50000"/>
                  </a:schemeClr>
                </a:solidFill>
              </a:rPr>
              <a:t>9</a:t>
            </a:r>
            <a:r>
              <a:rPr lang="en-US" sz="2800" dirty="0">
                <a:solidFill>
                  <a:schemeClr val="accent6">
                    <a:lumMod val="50000"/>
                  </a:schemeClr>
                </a:solidFill>
              </a:rPr>
              <a:t>,</a:t>
            </a:r>
            <a:r>
              <a:rPr lang="en-US" sz="2800" b="1" dirty="0">
                <a:solidFill>
                  <a:schemeClr val="accent6">
                    <a:lumMod val="50000"/>
                  </a:schemeClr>
                </a:solidFill>
              </a:rPr>
              <a:t> 10</a:t>
            </a:r>
            <a:r>
              <a:rPr lang="en-US" sz="2800" dirty="0">
                <a:solidFill>
                  <a:schemeClr val="accent6">
                    <a:lumMod val="50000"/>
                  </a:schemeClr>
                </a:solidFill>
              </a:rPr>
              <a:t> and </a:t>
            </a:r>
            <a:r>
              <a:rPr lang="en-US" sz="2800" b="1" dirty="0">
                <a:solidFill>
                  <a:schemeClr val="accent6">
                    <a:lumMod val="50000"/>
                  </a:schemeClr>
                </a:solidFill>
              </a:rPr>
              <a:t>11</a:t>
            </a:r>
            <a:r>
              <a:rPr lang="en-US" sz="2800" dirty="0">
                <a:solidFill>
                  <a:schemeClr val="accent6">
                    <a:lumMod val="50000"/>
                  </a:schemeClr>
                </a:solidFill>
              </a:rPr>
              <a:t> respectively, by addition of </a:t>
            </a:r>
            <a:r>
              <a:rPr lang="en-US" sz="2800" b="1" dirty="0">
                <a:solidFill>
                  <a:schemeClr val="accent6">
                    <a:lumMod val="50000"/>
                  </a:schemeClr>
                </a:solidFill>
              </a:rPr>
              <a:t>10N</a:t>
            </a:r>
            <a:r>
              <a:rPr lang="en-US" sz="2800" dirty="0">
                <a:solidFill>
                  <a:schemeClr val="accent6">
                    <a:lumMod val="50000"/>
                  </a:schemeClr>
                </a:solidFill>
              </a:rPr>
              <a:t> sodium hydroxide </a:t>
            </a:r>
            <a:r>
              <a:rPr lang="en-US" sz="2800" b="1" dirty="0">
                <a:solidFill>
                  <a:schemeClr val="accent6">
                    <a:lumMod val="50000"/>
                  </a:schemeClr>
                </a:solidFill>
              </a:rPr>
              <a:t>(</a:t>
            </a:r>
            <a:r>
              <a:rPr lang="en-US" sz="2800" b="1" dirty="0" err="1">
                <a:solidFill>
                  <a:schemeClr val="accent6">
                    <a:lumMod val="50000"/>
                  </a:schemeClr>
                </a:solidFill>
              </a:rPr>
              <a:t>NaOH</a:t>
            </a:r>
            <a:r>
              <a:rPr lang="en-US" sz="2800" b="1" dirty="0">
                <a:solidFill>
                  <a:schemeClr val="accent6">
                    <a:lumMod val="50000"/>
                  </a:schemeClr>
                </a:solidFill>
              </a:rPr>
              <a:t>)</a:t>
            </a:r>
            <a:r>
              <a:rPr lang="en-US" sz="2800" dirty="0">
                <a:solidFill>
                  <a:schemeClr val="accent6">
                    <a:lumMod val="50000"/>
                  </a:schemeClr>
                </a:solidFill>
              </a:rPr>
              <a:t>. The beakers were mechanically stirred at </a:t>
            </a:r>
            <a:r>
              <a:rPr lang="en-US" sz="2800" b="1" dirty="0">
                <a:solidFill>
                  <a:schemeClr val="accent6">
                    <a:lumMod val="50000"/>
                  </a:schemeClr>
                </a:solidFill>
              </a:rPr>
              <a:t>250(rpm)</a:t>
            </a:r>
            <a:r>
              <a:rPr lang="en-US" sz="2800" dirty="0">
                <a:solidFill>
                  <a:schemeClr val="accent6">
                    <a:lumMod val="50000"/>
                  </a:schemeClr>
                </a:solidFill>
              </a:rPr>
              <a:t> for </a:t>
            </a:r>
            <a:r>
              <a:rPr lang="en-US" sz="2800" b="1" dirty="0">
                <a:solidFill>
                  <a:schemeClr val="accent6">
                    <a:lumMod val="50000"/>
                  </a:schemeClr>
                </a:solidFill>
              </a:rPr>
              <a:t>2(hr)</a:t>
            </a:r>
            <a:r>
              <a:rPr lang="en-US" sz="2800" dirty="0">
                <a:solidFill>
                  <a:schemeClr val="accent6">
                    <a:lumMod val="50000"/>
                  </a:schemeClr>
                </a:solidFill>
              </a:rPr>
              <a:t>. After alkaline pre-treatment, the hydrochloric acid </a:t>
            </a:r>
            <a:r>
              <a:rPr lang="en-US" sz="2800" b="1" dirty="0">
                <a:solidFill>
                  <a:schemeClr val="accent6">
                    <a:lumMod val="50000"/>
                  </a:schemeClr>
                </a:solidFill>
              </a:rPr>
              <a:t>(</a:t>
            </a:r>
            <a:r>
              <a:rPr lang="en-US" sz="2800" b="1" dirty="0" err="1">
                <a:solidFill>
                  <a:schemeClr val="accent6">
                    <a:lumMod val="50000"/>
                  </a:schemeClr>
                </a:solidFill>
              </a:rPr>
              <a:t>HCl</a:t>
            </a:r>
            <a:r>
              <a:rPr lang="en-US" sz="2800" b="1" dirty="0">
                <a:solidFill>
                  <a:schemeClr val="accent6">
                    <a:lumMod val="50000"/>
                  </a:schemeClr>
                </a:solidFill>
              </a:rPr>
              <a:t>)</a:t>
            </a:r>
            <a:r>
              <a:rPr lang="en-US" sz="2800" dirty="0">
                <a:solidFill>
                  <a:schemeClr val="accent6">
                    <a:lumMod val="50000"/>
                  </a:schemeClr>
                </a:solidFill>
              </a:rPr>
              <a:t> solution of </a:t>
            </a:r>
            <a:r>
              <a:rPr lang="en-US" sz="2800" b="1" dirty="0">
                <a:solidFill>
                  <a:schemeClr val="accent6">
                    <a:lumMod val="50000"/>
                  </a:schemeClr>
                </a:solidFill>
              </a:rPr>
              <a:t>10N</a:t>
            </a:r>
            <a:r>
              <a:rPr lang="en-US" sz="2800" dirty="0">
                <a:solidFill>
                  <a:schemeClr val="accent6">
                    <a:lumMod val="50000"/>
                  </a:schemeClr>
                </a:solidFill>
              </a:rPr>
              <a:t> was added to set the pH at optimum level</a:t>
            </a:r>
            <a:r>
              <a:rPr lang="en-US" sz="2800" b="1" dirty="0">
                <a:solidFill>
                  <a:schemeClr val="accent6">
                    <a:lumMod val="50000"/>
                  </a:schemeClr>
                </a:solidFill>
              </a:rPr>
              <a:t> (pH of 7)</a:t>
            </a:r>
            <a:r>
              <a:rPr lang="en-US" sz="2800" dirty="0">
                <a:solidFill>
                  <a:schemeClr val="accent6">
                    <a:lumMod val="50000"/>
                  </a:schemeClr>
                </a:solidFill>
              </a:rPr>
              <a:t>.</a:t>
            </a:r>
          </a:p>
          <a:p>
            <a:pPr>
              <a:defRPr/>
            </a:pPr>
            <a:endParaRPr lang="ar-IQ"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Pre-treatment of sludge</a:t>
            </a:r>
            <a:endParaRPr lang="ar-IQ" dirty="0"/>
          </a:p>
        </p:txBody>
      </p:sp>
      <p:graphicFrame>
        <p:nvGraphicFramePr>
          <p:cNvPr id="2050" name="Object 1"/>
          <p:cNvGraphicFramePr>
            <a:graphicFrameLocks noChangeAspect="1"/>
          </p:cNvGraphicFramePr>
          <p:nvPr>
            <p:ph idx="1"/>
          </p:nvPr>
        </p:nvGraphicFramePr>
        <p:xfrm>
          <a:off x="2011363" y="2206625"/>
          <a:ext cx="5121275" cy="3846513"/>
        </p:xfrm>
        <a:graphic>
          <a:graphicData uri="http://schemas.openxmlformats.org/presentationml/2006/ole">
            <p:oleObj spid="_x0000_s2050" r:id="rId5" imgW="5120640" imgH="3846830" progId="">
              <p:embed/>
            </p:oleObj>
          </a:graphicData>
        </a:graphic>
      </p:graphicFrame>
      <p:sp>
        <p:nvSpPr>
          <p:cNvPr id="2053" name="Text Placeholder 13"/>
          <p:cNvSpPr>
            <a:spLocks noGrp="1"/>
          </p:cNvSpPr>
          <p:nvPr>
            <p:ph type="body" sz="half" idx="4294967295"/>
          </p:nvPr>
        </p:nvSpPr>
        <p:spPr>
          <a:xfrm>
            <a:off x="0" y="5715000"/>
            <a:ext cx="8305800" cy="457200"/>
          </a:xfrm>
        </p:spPr>
        <p:txBody>
          <a:bodyPr>
            <a:normAutofit fontScale="92500"/>
          </a:bodyPr>
          <a:lstStyle/>
          <a:p>
            <a:pPr algn="ctr"/>
            <a:r>
              <a:rPr lang="en-US" sz="2400" b="1" dirty="0" smtClean="0"/>
              <a:t>Figure: Accumulated biogas after chemical pre-treating.</a:t>
            </a:r>
            <a:endParaRPr lang="en-US" sz="2400" dirty="0" smtClean="0"/>
          </a:p>
          <a:p>
            <a:endParaRPr lang="ar-IQ"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Title 1"/>
          <p:cNvSpPr>
            <a:spLocks noGrp="1"/>
          </p:cNvSpPr>
          <p:nvPr>
            <p:ph type="title"/>
          </p:nvPr>
        </p:nvSpPr>
        <p:spPr>
          <a:xfrm>
            <a:off x="722313" y="1143000"/>
            <a:ext cx="7772400" cy="5105400"/>
          </a:xfrm>
        </p:spPr>
        <p:txBody>
          <a:bodyPr>
            <a:noAutofit/>
          </a:bodyPr>
          <a:lstStyle/>
          <a:p>
            <a:pPr algn="just" eaLnBrk="1" hangingPunct="1"/>
            <a:r>
              <a:rPr lang="en-US" sz="3200" b="1" dirty="0" smtClean="0"/>
              <a:t>   </a:t>
            </a:r>
            <a:r>
              <a:rPr lang="en-US" sz="3200" b="1" dirty="0" smtClean="0">
                <a:solidFill>
                  <a:srgbClr val="C00000"/>
                </a:solidFill>
              </a:rPr>
              <a:t>Thermal:</a:t>
            </a:r>
            <a:r>
              <a:rPr lang="en-US" sz="3200" dirty="0" smtClean="0">
                <a:solidFill>
                  <a:srgbClr val="C00000"/>
                </a:solidFill>
              </a:rPr>
              <a:t> The low temperature pre-treatment was carried out at</a:t>
            </a:r>
            <a:r>
              <a:rPr lang="en-US" sz="3200" b="1" dirty="0" smtClean="0">
                <a:solidFill>
                  <a:srgbClr val="C00000"/>
                </a:solidFill>
              </a:rPr>
              <a:t> 60◦C</a:t>
            </a:r>
            <a:r>
              <a:rPr lang="en-US" sz="3200" dirty="0" smtClean="0">
                <a:solidFill>
                  <a:srgbClr val="C00000"/>
                </a:solidFill>
              </a:rPr>
              <a:t> and </a:t>
            </a:r>
            <a:r>
              <a:rPr lang="en-US" sz="3200" b="1" dirty="0" smtClean="0">
                <a:solidFill>
                  <a:srgbClr val="C00000"/>
                </a:solidFill>
              </a:rPr>
              <a:t>80◦C</a:t>
            </a:r>
            <a:r>
              <a:rPr lang="en-US" sz="3200" dirty="0" smtClean="0">
                <a:solidFill>
                  <a:srgbClr val="C00000"/>
                </a:solidFill>
              </a:rPr>
              <a:t>. 1liter of sludge was heated by magnetic stirrer-heater for </a:t>
            </a:r>
            <a:r>
              <a:rPr lang="en-US" sz="3200" b="1" dirty="0" smtClean="0">
                <a:solidFill>
                  <a:srgbClr val="C00000"/>
                </a:solidFill>
              </a:rPr>
              <a:t>60 min</a:t>
            </a:r>
            <a:r>
              <a:rPr lang="en-US" sz="3200" dirty="0" smtClean="0">
                <a:solidFill>
                  <a:srgbClr val="C00000"/>
                </a:solidFill>
              </a:rPr>
              <a:t> and the beaker was covered with plastic film (to avoid water evaporation) and gently stirred </a:t>
            </a:r>
            <a:r>
              <a:rPr lang="en-US" sz="3200" b="1" dirty="0" smtClean="0">
                <a:solidFill>
                  <a:srgbClr val="C00000"/>
                </a:solidFill>
              </a:rPr>
              <a:t>(10 rpm)</a:t>
            </a:r>
            <a:r>
              <a:rPr lang="en-US" sz="3200" dirty="0" smtClean="0">
                <a:solidFill>
                  <a:srgbClr val="C00000"/>
                </a:solidFill>
              </a:rPr>
              <a:t> to ensure temperature homogeneity. After 60 min heating period, this sludge cooled to ambient temperature  </a:t>
            </a:r>
          </a:p>
        </p:txBody>
      </p:sp>
      <p:sp>
        <p:nvSpPr>
          <p:cNvPr id="8" name="Text Placeholder 7"/>
          <p:cNvSpPr>
            <a:spLocks noGrp="1"/>
          </p:cNvSpPr>
          <p:nvPr>
            <p:ph type="body" idx="1"/>
          </p:nvPr>
        </p:nvSpPr>
        <p:spPr>
          <a:xfrm>
            <a:off x="685800" y="228600"/>
            <a:ext cx="7772400" cy="990600"/>
          </a:xfrm>
        </p:spPr>
        <p:txBody>
          <a:bodyPr/>
          <a:lstStyle/>
          <a:p>
            <a:r>
              <a:rPr lang="en-US" sz="4000" b="1" dirty="0" smtClean="0"/>
              <a:t>       Pre-treatment of sludge</a:t>
            </a:r>
            <a:endParaRPr lang="ar-IQ" sz="4000" dirty="0"/>
          </a:p>
        </p:txBody>
      </p:sp>
      <p:sp>
        <p:nvSpPr>
          <p:cNvPr id="2253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229600" cy="1143000"/>
          </a:xfrm>
        </p:spPr>
        <p:txBody>
          <a:bodyPr/>
          <a:lstStyle/>
          <a:p>
            <a:pPr algn="l" eaLnBrk="1" hangingPunct="1"/>
            <a:r>
              <a:rPr lang="en-US" sz="4000" dirty="0" smtClean="0">
                <a:solidFill>
                  <a:schemeClr val="accent5">
                    <a:lumMod val="50000"/>
                  </a:schemeClr>
                </a:solidFill>
              </a:rPr>
              <a:t>Anaerobic Digestion (AD)</a:t>
            </a:r>
            <a:endParaRPr lang="ar-IQ" sz="4000" b="1" dirty="0" smtClean="0">
              <a:solidFill>
                <a:schemeClr val="accent5">
                  <a:lumMod val="50000"/>
                </a:schemeClr>
              </a:solidFill>
              <a:latin typeface="Georgia" pitchFamily="18" charset="0"/>
            </a:endParaRPr>
          </a:p>
        </p:txBody>
      </p:sp>
      <p:sp>
        <p:nvSpPr>
          <p:cNvPr id="8195" name="Content Placeholder 2"/>
          <p:cNvSpPr>
            <a:spLocks noGrp="1"/>
          </p:cNvSpPr>
          <p:nvPr>
            <p:ph idx="1"/>
          </p:nvPr>
        </p:nvSpPr>
        <p:spPr>
          <a:xfrm>
            <a:off x="457200" y="1493838"/>
            <a:ext cx="8229600" cy="4525962"/>
          </a:xfrm>
        </p:spPr>
        <p:txBody>
          <a:bodyPr/>
          <a:lstStyle/>
          <a:p>
            <a:pPr algn="just" rtl="0"/>
            <a:r>
              <a:rPr lang="en-US" sz="3200" dirty="0" smtClean="0"/>
              <a:t>Anaerobic Digestion (AD) is the consequence of series metabolic interactions among various groups of microorganisms. It occurs in three stages:- </a:t>
            </a:r>
          </a:p>
          <a:p>
            <a:pPr algn="l" rtl="0"/>
            <a:r>
              <a:rPr lang="en-US" sz="3200" dirty="0" smtClean="0"/>
              <a:t>Hydrolysis, </a:t>
            </a:r>
          </a:p>
          <a:p>
            <a:pPr algn="l" rtl="0"/>
            <a:r>
              <a:rPr lang="en-US" sz="3200" dirty="0" err="1" smtClean="0"/>
              <a:t>Acidogenesis</a:t>
            </a:r>
            <a:endParaRPr lang="en-US" sz="3200" dirty="0" smtClean="0"/>
          </a:p>
          <a:p>
            <a:pPr algn="l" rtl="0"/>
            <a:r>
              <a:rPr lang="en-US" sz="3200" dirty="0" err="1" smtClean="0"/>
              <a:t>Methanogenesi</a:t>
            </a:r>
            <a:r>
              <a:rPr lang="en-US" dirty="0" err="1" smtClean="0"/>
              <a:t>s</a:t>
            </a:r>
            <a:r>
              <a:rPr lang="en-US" dirty="0" smtClean="0"/>
              <a:t>. </a:t>
            </a:r>
          </a:p>
          <a:p>
            <a:pPr indent="457200" eaLnBrk="1" hangingPunct="1">
              <a:buFont typeface="Arial" pitchFamily="34" charset="0"/>
              <a:buNone/>
            </a:pPr>
            <a:endParaRPr lang="en-US" dirty="0" smtClean="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a:xfrm>
            <a:off x="685800" y="1295400"/>
            <a:ext cx="533400" cy="76200"/>
          </a:xfrm>
        </p:spPr>
        <p:txBody>
          <a:bodyPr>
            <a:normAutofit fontScale="90000"/>
          </a:bodyPr>
          <a:lstStyle/>
          <a:p>
            <a:endParaRPr lang="ar-IQ" dirty="0"/>
          </a:p>
        </p:txBody>
      </p:sp>
      <p:sp>
        <p:nvSpPr>
          <p:cNvPr id="3080" name="Rectangle 4"/>
          <p:cNvSpPr>
            <a:spLocks noGrp="1" noChangeArrowheads="1"/>
          </p:cNvSpPr>
          <p:nvPr>
            <p:ph type="body" sz="half" idx="2"/>
          </p:nvPr>
        </p:nvSpPr>
        <p:spPr>
          <a:xfrm>
            <a:off x="609600" y="2828785"/>
            <a:ext cx="685800" cy="400110"/>
          </a:xfrm>
          <a:noFill/>
        </p:spPr>
        <p:txBody>
          <a:bodyPr wrap="square" anchor="ctr">
            <a:spAutoFit/>
          </a:bodyPr>
          <a:lstStyle/>
          <a:p>
            <a:pPr indent="457200" algn="ctr">
              <a:spcBef>
                <a:spcPct val="0"/>
              </a:spcBef>
              <a:buFontTx/>
              <a:buNone/>
            </a:pPr>
            <a:r>
              <a:rPr lang="en-US" sz="2000" b="1" dirty="0" smtClean="0">
                <a:solidFill>
                  <a:srgbClr val="000000"/>
                </a:solidFill>
                <a:latin typeface="Times New Roman" pitchFamily="18" charset="0"/>
                <a:ea typeface="Calibri" pitchFamily="34" charset="0"/>
                <a:cs typeface="Arial" pitchFamily="34" charset="0"/>
              </a:rPr>
              <a:t>.</a:t>
            </a:r>
            <a:endParaRPr lang="en-US" sz="2000" dirty="0" smtClean="0">
              <a:latin typeface="Arial" pitchFamily="34" charset="0"/>
              <a:ea typeface="Calibri" pitchFamily="34" charset="0"/>
              <a:cs typeface="Arial" pitchFamily="34" charset="0"/>
            </a:endParaRPr>
          </a:p>
        </p:txBody>
      </p:sp>
      <p:sp>
        <p:nvSpPr>
          <p:cNvPr id="11" name="Picture Placeholder 10"/>
          <p:cNvSpPr>
            <a:spLocks noGrp="1"/>
          </p:cNvSpPr>
          <p:nvPr>
            <p:ph type="pic" idx="1"/>
          </p:nvPr>
        </p:nvSpPr>
        <p:spPr>
          <a:xfrm>
            <a:off x="381000" y="457200"/>
            <a:ext cx="7415701" cy="762000"/>
          </a:xfrm>
        </p:spPr>
      </p:sp>
      <p:sp>
        <p:nvSpPr>
          <p:cNvPr id="307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ar-IQ"/>
          </a:p>
        </p:txBody>
      </p:sp>
      <p:graphicFrame>
        <p:nvGraphicFramePr>
          <p:cNvPr id="3074" name="Object 1"/>
          <p:cNvGraphicFramePr>
            <a:graphicFrameLocks noChangeAspect="1"/>
          </p:cNvGraphicFramePr>
          <p:nvPr/>
        </p:nvGraphicFramePr>
        <p:xfrm>
          <a:off x="1143000" y="1524000"/>
          <a:ext cx="7467600" cy="3962400"/>
        </p:xfrm>
        <a:graphic>
          <a:graphicData uri="http://schemas.openxmlformats.org/presentationml/2006/ole">
            <p:oleObj spid="_x0000_s3074" r:id="rId5" imgW="5271770" imgH="3954145" progId="">
              <p:embed/>
            </p:oleObj>
          </a:graphicData>
        </a:graphic>
      </p:graphicFrame>
      <p:sp>
        <p:nvSpPr>
          <p:cNvPr id="3079" name="Rectangle 3"/>
          <p:cNvSpPr>
            <a:spLocks noChangeArrowheads="1"/>
          </p:cNvSpPr>
          <p:nvPr/>
        </p:nvSpPr>
        <p:spPr bwMode="auto">
          <a:xfrm>
            <a:off x="0" y="3524250"/>
            <a:ext cx="9144000" cy="0"/>
          </a:xfrm>
          <a:prstGeom prst="rect">
            <a:avLst/>
          </a:prstGeom>
          <a:noFill/>
          <a:ln w="9525">
            <a:noFill/>
            <a:miter lim="800000"/>
            <a:headEnd/>
            <a:tailEnd/>
          </a:ln>
        </p:spPr>
        <p:txBody>
          <a:bodyPr wrap="none" anchor="ctr">
            <a:spAutoFit/>
          </a:bodyPr>
          <a:lstStyle/>
          <a:p>
            <a:pPr eaLnBrk="0" hangingPunct="0"/>
            <a:endParaRPr lang="ar-IQ"/>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a:xfrm>
            <a:off x="722313" y="1447800"/>
            <a:ext cx="7772400" cy="4321175"/>
          </a:xfrm>
        </p:spPr>
        <p:txBody>
          <a:bodyPr/>
          <a:lstStyle/>
          <a:p>
            <a:pPr algn="l" eaLnBrk="1" hangingPunct="1"/>
            <a:r>
              <a:rPr lang="en-US" sz="3200" b="1" dirty="0" smtClean="0"/>
              <a:t>Thermo-Chemical: </a:t>
            </a:r>
            <a:r>
              <a:rPr lang="en-US" sz="3200" dirty="0" smtClean="0"/>
              <a:t>The sludge sample was chemically pre-treated by addition of </a:t>
            </a:r>
            <a:r>
              <a:rPr lang="en-US" sz="3200" b="1" dirty="0" smtClean="0"/>
              <a:t>(</a:t>
            </a:r>
            <a:r>
              <a:rPr lang="en-US" sz="3200" b="1" dirty="0" err="1" smtClean="0"/>
              <a:t>NaOH</a:t>
            </a:r>
            <a:r>
              <a:rPr lang="en-US" sz="3200" b="1" dirty="0" smtClean="0"/>
              <a:t>)</a:t>
            </a:r>
            <a:r>
              <a:rPr lang="en-US" sz="3200" dirty="0" smtClean="0"/>
              <a:t> to set the </a:t>
            </a:r>
            <a:r>
              <a:rPr lang="en-US" sz="3200" b="1" dirty="0" smtClean="0"/>
              <a:t>pH (11)</a:t>
            </a:r>
            <a:r>
              <a:rPr lang="en-US" sz="3200" dirty="0" smtClean="0"/>
              <a:t> and then thermally heated up to </a:t>
            </a:r>
            <a:r>
              <a:rPr lang="en-US" sz="3200" b="1" dirty="0" smtClean="0"/>
              <a:t>80 </a:t>
            </a:r>
            <a:r>
              <a:rPr lang="en-US" sz="3200" dirty="0" smtClean="0"/>
              <a:t> as a selected optimum thermal temperature. This sample then cooled to ambient temperature and buffered by addition of </a:t>
            </a:r>
            <a:r>
              <a:rPr lang="en-US" sz="3200" b="1" dirty="0" smtClean="0"/>
              <a:t>(</a:t>
            </a:r>
            <a:r>
              <a:rPr lang="en-US" sz="3200" b="1" dirty="0" err="1" smtClean="0"/>
              <a:t>HCl</a:t>
            </a:r>
            <a:r>
              <a:rPr lang="en-US" sz="3200" b="1" dirty="0" smtClean="0"/>
              <a:t>)</a:t>
            </a:r>
            <a:r>
              <a:rPr lang="en-US" sz="3200" dirty="0" smtClean="0"/>
              <a:t> to normal </a:t>
            </a:r>
            <a:r>
              <a:rPr lang="en-US" sz="3200" b="1" dirty="0" smtClean="0"/>
              <a:t>pH (7)</a:t>
            </a:r>
            <a:r>
              <a:rPr lang="en-US" sz="3200" dirty="0" smtClean="0"/>
              <a:t>. </a:t>
            </a:r>
          </a:p>
        </p:txBody>
      </p:sp>
      <p:sp>
        <p:nvSpPr>
          <p:cNvPr id="4" name="Text Placeholder 3"/>
          <p:cNvSpPr>
            <a:spLocks noGrp="1"/>
          </p:cNvSpPr>
          <p:nvPr>
            <p:ph type="body" idx="1"/>
          </p:nvPr>
        </p:nvSpPr>
        <p:spPr>
          <a:xfrm>
            <a:off x="0" y="304801"/>
            <a:ext cx="8494713" cy="685799"/>
          </a:xfrm>
        </p:spPr>
        <p:txBody>
          <a:bodyPr>
            <a:normAutofit lnSpcReduction="10000"/>
          </a:bodyPr>
          <a:lstStyle/>
          <a:p>
            <a:r>
              <a:rPr lang="en-US" sz="4000" b="1" dirty="0" smtClean="0"/>
              <a:t>         Pre-treatment of sludge</a:t>
            </a:r>
            <a:endParaRPr lang="ar-IQ" sz="4000" dirty="0"/>
          </a:p>
        </p:txBody>
      </p:sp>
      <p:sp>
        <p:nvSpPr>
          <p:cNvPr id="2355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Tree>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4104" name="Rectangle 4"/>
          <p:cNvSpPr>
            <a:spLocks noGrp="1" noChangeArrowheads="1"/>
          </p:cNvSpPr>
          <p:nvPr>
            <p:ph type="body" sz="half" idx="2"/>
          </p:nvPr>
        </p:nvSpPr>
        <p:spPr>
          <a:xfrm>
            <a:off x="457200" y="2819400"/>
            <a:ext cx="533400" cy="707886"/>
          </a:xfrm>
          <a:noFill/>
        </p:spPr>
        <p:txBody>
          <a:bodyPr wrap="square" anchor="ctr">
            <a:spAutoFit/>
          </a:bodyPr>
          <a:lstStyle/>
          <a:p>
            <a:pPr indent="457200" algn="ctr">
              <a:spcBef>
                <a:spcPct val="0"/>
              </a:spcBef>
            </a:pPr>
            <a:r>
              <a:rPr lang="en-US" sz="2000" b="1" dirty="0" smtClean="0"/>
              <a:t>.</a:t>
            </a:r>
            <a:endParaRPr lang="en-US" sz="2000" dirty="0" smtClean="0"/>
          </a:p>
          <a:p>
            <a:pPr indent="457200" algn="ctr">
              <a:spcBef>
                <a:spcPct val="0"/>
              </a:spcBef>
              <a:buFontTx/>
              <a:buNone/>
            </a:pPr>
            <a:r>
              <a:rPr lang="en-US" sz="2000" b="1" dirty="0" smtClean="0">
                <a:latin typeface="Times New Roman" pitchFamily="18" charset="0"/>
                <a:ea typeface="Calibri" pitchFamily="34" charset="0"/>
                <a:cs typeface="Arial" pitchFamily="34" charset="0"/>
              </a:rPr>
              <a:t>.</a:t>
            </a:r>
            <a:endParaRPr lang="en-US" sz="2000" dirty="0" smtClean="0">
              <a:latin typeface="Arial" pitchFamily="34" charset="0"/>
              <a:cs typeface="Arial" pitchFamily="34" charset="0"/>
            </a:endParaRPr>
          </a:p>
        </p:txBody>
      </p:sp>
      <p:sp>
        <p:nvSpPr>
          <p:cNvPr id="4102" name="Rectangle 2"/>
          <p:cNvSpPr>
            <a:spLocks noChangeArrowheads="1"/>
          </p:cNvSpPr>
          <p:nvPr/>
        </p:nvSpPr>
        <p:spPr bwMode="auto">
          <a:xfrm>
            <a:off x="0" y="228600"/>
            <a:ext cx="9144000" cy="457200"/>
          </a:xfrm>
          <a:prstGeom prst="rect">
            <a:avLst/>
          </a:prstGeom>
          <a:noFill/>
          <a:ln w="9525">
            <a:noFill/>
            <a:miter lim="800000"/>
            <a:headEnd/>
            <a:tailEnd/>
          </a:ln>
        </p:spPr>
        <p:txBody>
          <a:bodyPr wrap="none" anchor="ctr">
            <a:spAutoFit/>
          </a:bodyPr>
          <a:lstStyle/>
          <a:p>
            <a:endParaRPr lang="ar-IQ"/>
          </a:p>
        </p:txBody>
      </p:sp>
      <p:graphicFrame>
        <p:nvGraphicFramePr>
          <p:cNvPr id="4098" name="Object 1"/>
          <p:cNvGraphicFramePr>
            <a:graphicFrameLocks noChangeAspect="1"/>
          </p:cNvGraphicFramePr>
          <p:nvPr/>
        </p:nvGraphicFramePr>
        <p:xfrm>
          <a:off x="990600" y="1600200"/>
          <a:ext cx="6934200" cy="3810000"/>
        </p:xfrm>
        <a:graphic>
          <a:graphicData uri="http://schemas.openxmlformats.org/presentationml/2006/ole">
            <p:oleObj spid="_x0000_s4098" r:id="rId5" imgW="5271770" imgH="3954145" progId="">
              <p:embed/>
            </p:oleObj>
          </a:graphicData>
        </a:graphic>
      </p:graphicFrame>
      <p:sp>
        <p:nvSpPr>
          <p:cNvPr id="4103" name="Rectangle 3"/>
          <p:cNvSpPr>
            <a:spLocks noChangeArrowheads="1"/>
          </p:cNvSpPr>
          <p:nvPr/>
        </p:nvSpPr>
        <p:spPr bwMode="auto">
          <a:xfrm>
            <a:off x="0" y="3524250"/>
            <a:ext cx="9144000" cy="457200"/>
          </a:xfrm>
          <a:prstGeom prst="rect">
            <a:avLst/>
          </a:prstGeom>
          <a:noFill/>
          <a:ln w="9525">
            <a:noFill/>
            <a:miter lim="800000"/>
            <a:headEnd/>
            <a:tailEnd/>
          </a:ln>
        </p:spPr>
        <p:txBody>
          <a:bodyPr wrap="none" anchor="ctr">
            <a:spAutoFit/>
          </a:bodyPr>
          <a:lstStyle/>
          <a:p>
            <a:pPr eaLnBrk="0" hangingPunct="0"/>
            <a:endParaRPr lang="ar-IQ"/>
          </a:p>
        </p:txBody>
      </p:sp>
      <p:sp>
        <p:nvSpPr>
          <p:cNvPr id="10" name="Title 9"/>
          <p:cNvSpPr>
            <a:spLocks noGrp="1"/>
          </p:cNvSpPr>
          <p:nvPr>
            <p:ph type="title"/>
          </p:nvPr>
        </p:nvSpPr>
        <p:spPr>
          <a:xfrm>
            <a:off x="1143000" y="1295400"/>
            <a:ext cx="76200" cy="2209799"/>
          </a:xfrm>
        </p:spPr>
        <p:txBody>
          <a:bodyPr/>
          <a:lstStyle/>
          <a:p>
            <a:endParaRPr lang="ar-IQ"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ar-IQ"/>
          </a:p>
        </p:txBody>
      </p:sp>
      <p:sp>
        <p:nvSpPr>
          <p:cNvPr id="5126" name="Rectangle 4"/>
          <p:cNvSpPr>
            <a:spLocks noGrp="1" noChangeArrowheads="1"/>
          </p:cNvSpPr>
          <p:nvPr>
            <p:ph type="body" sz="half" idx="2"/>
          </p:nvPr>
        </p:nvSpPr>
        <p:spPr/>
        <p:txBody>
          <a:bodyPr>
            <a:normAutofit/>
          </a:bodyPr>
          <a:lstStyle/>
          <a:p>
            <a:r>
              <a:rPr lang="en-US" smtClean="0"/>
              <a:t>Figure : Accumulated biogas after different pre-treatment process.</a:t>
            </a:r>
          </a:p>
          <a:p>
            <a:r>
              <a:rPr lang="en-US" smtClean="0"/>
              <a:t>.</a:t>
            </a:r>
          </a:p>
        </p:txBody>
      </p:sp>
      <p:sp>
        <p:nvSpPr>
          <p:cNvPr id="512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IQ">
              <a:latin typeface="Calibri" pitchFamily="34" charset="0"/>
            </a:endParaRPr>
          </a:p>
        </p:txBody>
      </p:sp>
      <p:sp>
        <p:nvSpPr>
          <p:cNvPr id="9" name="Content Placeholder 4"/>
          <p:cNvSpPr txBox="1">
            <a:spLocks/>
          </p:cNvSpPr>
          <p:nvPr/>
        </p:nvSpPr>
        <p:spPr bwMode="auto">
          <a:xfrm>
            <a:off x="457200" y="1143000"/>
            <a:ext cx="8686800" cy="4114800"/>
          </a:xfrm>
          <a:prstGeom prst="rect">
            <a:avLst/>
          </a:prstGeom>
          <a:noFill/>
          <a:ln w="9525">
            <a:noFill/>
            <a:miter lim="800000"/>
            <a:headEnd/>
            <a:tailEnd/>
          </a:ln>
        </p:spPr>
        <p:txBody>
          <a:bodyPr/>
          <a:lstStyle/>
          <a:p>
            <a:pPr marL="342900" indent="-342900" eaLnBrk="0" hangingPunct="0">
              <a:spcBef>
                <a:spcPct val="20000"/>
              </a:spcBef>
              <a:buFont typeface="Arial" pitchFamily="34" charset="0"/>
              <a:buChar char="•"/>
              <a:defRPr/>
            </a:pPr>
            <a:endParaRPr lang="en-US" sz="3200">
              <a:latin typeface="+mn-lt"/>
              <a:cs typeface="+mn-cs"/>
            </a:endParaRPr>
          </a:p>
          <a:p>
            <a:pPr marL="342900" indent="-342900" eaLnBrk="0" hangingPunct="0">
              <a:spcBef>
                <a:spcPct val="20000"/>
              </a:spcBef>
              <a:buFont typeface="Arial" pitchFamily="34" charset="0"/>
              <a:buChar char="•"/>
              <a:defRPr/>
            </a:pPr>
            <a:endParaRPr lang="ar-IQ" sz="3200" dirty="0">
              <a:latin typeface="+mn-lt"/>
              <a:cs typeface="+mn-cs"/>
            </a:endParaRPr>
          </a:p>
        </p:txBody>
      </p:sp>
      <p:graphicFrame>
        <p:nvGraphicFramePr>
          <p:cNvPr id="5122" name="Object 1"/>
          <p:cNvGraphicFramePr>
            <a:graphicFrameLocks noChangeAspect="1"/>
          </p:cNvGraphicFramePr>
          <p:nvPr/>
        </p:nvGraphicFramePr>
        <p:xfrm>
          <a:off x="0" y="1600200"/>
          <a:ext cx="9144000" cy="4343400"/>
        </p:xfrm>
        <a:graphic>
          <a:graphicData uri="http://schemas.openxmlformats.org/presentationml/2006/ole">
            <p:oleObj spid="_x0000_s5122" r:id="rId4" imgW="5271770" imgH="3954145" progId="">
              <p:embed/>
            </p:oleObj>
          </a:graphicData>
        </a:graphic>
      </p:graphicFrame>
      <p:sp>
        <p:nvSpPr>
          <p:cNvPr id="5130" name="Rectangle 3"/>
          <p:cNvSpPr>
            <a:spLocks noChangeArrowheads="1"/>
          </p:cNvSpPr>
          <p:nvPr/>
        </p:nvSpPr>
        <p:spPr bwMode="auto">
          <a:xfrm>
            <a:off x="0" y="3524250"/>
            <a:ext cx="9144000" cy="457200"/>
          </a:xfrm>
          <a:prstGeom prst="rect">
            <a:avLst/>
          </a:prstGeom>
          <a:noFill/>
          <a:ln w="9525">
            <a:noFill/>
            <a:miter lim="800000"/>
            <a:headEnd/>
            <a:tailEnd/>
          </a:ln>
        </p:spPr>
        <p:txBody>
          <a:bodyPr wrap="none" anchor="ctr">
            <a:spAutoFit/>
          </a:bodyPr>
          <a:lstStyle/>
          <a:p>
            <a:pPr eaLnBrk="0" hangingPunct="0"/>
            <a:endParaRPr lang="ar-IQ"/>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Title 11"/>
          <p:cNvSpPr>
            <a:spLocks noGrp="1"/>
          </p:cNvSpPr>
          <p:nvPr>
            <p:ph type="title"/>
          </p:nvPr>
        </p:nvSpPr>
        <p:spPr/>
        <p:txBody>
          <a:bodyPr/>
          <a:lstStyle/>
          <a:p>
            <a:r>
              <a:rPr lang="en-US" b="1" dirty="0" smtClean="0"/>
              <a:t>Pre-treatment of sludge</a:t>
            </a:r>
            <a:endParaRPr lang="ar-IQ" dirty="0" smtClean="0"/>
          </a:p>
        </p:txBody>
      </p:sp>
      <p:sp>
        <p:nvSpPr>
          <p:cNvPr id="24579" name="Content Placeholder 9"/>
          <p:cNvSpPr>
            <a:spLocks noGrp="1"/>
          </p:cNvSpPr>
          <p:nvPr>
            <p:ph idx="1"/>
          </p:nvPr>
        </p:nvSpPr>
        <p:spPr/>
        <p:txBody>
          <a:bodyPr/>
          <a:lstStyle/>
          <a:p>
            <a:r>
              <a:rPr lang="en-US" smtClean="0"/>
              <a:t>According to figure higher biogas volume was achieved by 30 KHz pre-treating frequency which was (3209ml) after 14 days of digestion in the next, thermo-chemical pre-treating pH (11) +80  accumulate a (2298ml) volume of biogas followed by chemical pre-treating pH (11) which was (2028ml) and finally 80  thermally pre-treated sludge resulted in (949ml) of total biogas production</a:t>
            </a:r>
          </a:p>
          <a:p>
            <a:endParaRPr lang="ar-IQ" smtClean="0"/>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2" name="Title 6"/>
          <p:cNvSpPr>
            <a:spLocks noGrp="1"/>
          </p:cNvSpPr>
          <p:nvPr>
            <p:ph type="title"/>
          </p:nvPr>
        </p:nvSpPr>
        <p:spPr/>
        <p:txBody>
          <a:bodyPr/>
          <a:lstStyle/>
          <a:p>
            <a:r>
              <a:rPr lang="en-US" b="1" dirty="0" smtClean="0"/>
              <a:t>Pre-treatment of sludge</a:t>
            </a:r>
            <a:endParaRPr lang="ar-IQ" dirty="0" smtClean="0"/>
          </a:p>
        </p:txBody>
      </p:sp>
      <p:sp>
        <p:nvSpPr>
          <p:cNvPr id="25603" name="Content Placeholder 9"/>
          <p:cNvSpPr>
            <a:spLocks noGrp="1"/>
          </p:cNvSpPr>
          <p:nvPr>
            <p:ph idx="1"/>
          </p:nvPr>
        </p:nvSpPr>
        <p:spPr/>
        <p:txBody>
          <a:bodyPr/>
          <a:lstStyle/>
          <a:p>
            <a:pPr algn="just"/>
            <a:r>
              <a:rPr lang="en-US" dirty="0" smtClean="0"/>
              <a:t>while the lower volume of biogas was recorded for control (blank test) digestion which was (509ml). The percentage increasing of biogas by 30 KHz was (530.45%), pH (11) +80  (351.47%), pH (11) (298.43%) and 80 (86.45%) comparing to control digestion (blank test).</a:t>
            </a:r>
            <a:endParaRPr lang="ar-IQ" dirty="0" smtClean="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Title 10"/>
          <p:cNvSpPr>
            <a:spLocks noGrp="1"/>
          </p:cNvSpPr>
          <p:nvPr>
            <p:ph type="title"/>
          </p:nvPr>
        </p:nvSpPr>
        <p:spPr/>
        <p:txBody>
          <a:bodyPr/>
          <a:lstStyle/>
          <a:p>
            <a:r>
              <a:rPr lang="en-US" dirty="0" smtClean="0"/>
              <a:t>Conclusions:- </a:t>
            </a:r>
            <a:endParaRPr lang="ar-IQ" dirty="0" smtClean="0"/>
          </a:p>
        </p:txBody>
      </p:sp>
      <p:sp>
        <p:nvSpPr>
          <p:cNvPr id="28675" name="Content Placeholder 11"/>
          <p:cNvSpPr>
            <a:spLocks noGrp="1"/>
          </p:cNvSpPr>
          <p:nvPr>
            <p:ph idx="1"/>
          </p:nvPr>
        </p:nvSpPr>
        <p:spPr/>
        <p:txBody>
          <a:bodyPr/>
          <a:lstStyle/>
          <a:p>
            <a:pPr marL="514350" indent="-514350" algn="just" rtl="0">
              <a:buFont typeface="Arial" pitchFamily="34" charset="0"/>
              <a:buNone/>
              <a:defRPr/>
            </a:pPr>
            <a:r>
              <a:rPr lang="en-US" dirty="0" smtClean="0">
                <a:solidFill>
                  <a:srgbClr val="0070C0"/>
                </a:solidFill>
              </a:rPr>
              <a:t>Arrangement of improvement efficiencies of on biogas production</a:t>
            </a:r>
          </a:p>
          <a:p>
            <a:pPr algn="l" rtl="0">
              <a:buFont typeface="Arial" pitchFamily="34" charset="0"/>
              <a:buNone/>
              <a:defRPr/>
            </a:pPr>
            <a:r>
              <a:rPr lang="en-US" dirty="0" smtClean="0">
                <a:solidFill>
                  <a:srgbClr val="0070C0"/>
                </a:solidFill>
              </a:rPr>
              <a:t>Ultrasonic 30 KHz &gt; Thermo-chemical pH (11) + 80  &gt; Chemical pH (11) &gt; Ultrasonic 50 KHz &gt; Chemical pH (10) &gt; Thermal 80  &gt; Thermal 60  &gt; Chemical pH (9) &gt; Control (blank test)</a:t>
            </a:r>
          </a:p>
          <a:p>
            <a:pPr>
              <a:defRPr/>
            </a:pPr>
            <a:r>
              <a:rPr lang="en-US" b="1" dirty="0" smtClean="0"/>
              <a:t> </a:t>
            </a:r>
            <a:endParaRPr lang="en-US" dirty="0" smtClean="0"/>
          </a:p>
          <a:p>
            <a:pPr marL="514350" indent="-514350" algn="l" rtl="0">
              <a:buFont typeface="Calibri" pitchFamily="34" charset="0"/>
              <a:buAutoNum type="arabicPeriod"/>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22" name="Title 8"/>
          <p:cNvSpPr>
            <a:spLocks noGrp="1"/>
          </p:cNvSpPr>
          <p:nvPr>
            <p:ph type="title"/>
          </p:nvPr>
        </p:nvSpPr>
        <p:spPr/>
        <p:txBody>
          <a:bodyPr/>
          <a:lstStyle/>
          <a:p>
            <a:r>
              <a:rPr lang="en-US" dirty="0" smtClean="0"/>
              <a:t>Conclusions:- </a:t>
            </a:r>
            <a:endParaRPr lang="ar-IQ" dirty="0" smtClean="0"/>
          </a:p>
        </p:txBody>
      </p:sp>
      <p:sp>
        <p:nvSpPr>
          <p:cNvPr id="30723" name="Content Placeholder 11"/>
          <p:cNvSpPr>
            <a:spLocks noGrp="1"/>
          </p:cNvSpPr>
          <p:nvPr>
            <p:ph idx="1"/>
          </p:nvPr>
        </p:nvSpPr>
        <p:spPr/>
        <p:txBody>
          <a:bodyPr/>
          <a:lstStyle/>
          <a:p>
            <a:pPr algn="just" rtl="0"/>
            <a:r>
              <a:rPr lang="en-US" dirty="0" smtClean="0"/>
              <a:t>   </a:t>
            </a:r>
            <a:r>
              <a:rPr lang="en-US" dirty="0" smtClean="0">
                <a:solidFill>
                  <a:srgbClr val="FF0000"/>
                </a:solidFill>
              </a:rPr>
              <a:t>Anaerobic digestion was very appropriate to Iraqi warm weather to reduce as much as possible of daily accumulated sludge in Al-</a:t>
            </a:r>
            <a:r>
              <a:rPr lang="en-US" dirty="0" err="1" smtClean="0">
                <a:solidFill>
                  <a:srgbClr val="FF0000"/>
                </a:solidFill>
              </a:rPr>
              <a:t>Rustumiya</a:t>
            </a:r>
            <a:r>
              <a:rPr lang="en-US" dirty="0" smtClean="0">
                <a:solidFill>
                  <a:srgbClr val="FF0000"/>
                </a:solidFill>
              </a:rPr>
              <a:t> WWTP in addition to decreasing of emitted bad odors and to generate electricity to overcome the shortage </a:t>
            </a:r>
          </a:p>
          <a:p>
            <a:endParaRPr lang="ar-IQ"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Al-</a:t>
            </a:r>
            <a:r>
              <a:rPr lang="en-US" dirty="0" err="1" smtClean="0"/>
              <a:t>Rustumiya</a:t>
            </a:r>
            <a:r>
              <a:rPr lang="en-US" dirty="0" smtClean="0"/>
              <a:t> plant</a:t>
            </a:r>
            <a:endParaRPr lang="ar-IQ" dirty="0"/>
          </a:p>
        </p:txBody>
      </p:sp>
      <p:sp>
        <p:nvSpPr>
          <p:cNvPr id="27651" name="Content Placeholder 11"/>
          <p:cNvSpPr>
            <a:spLocks noGrp="1"/>
          </p:cNvSpPr>
          <p:nvPr>
            <p:ph idx="1"/>
          </p:nvPr>
        </p:nvSpPr>
        <p:spPr/>
        <p:txBody>
          <a:bodyPr/>
          <a:lstStyle/>
          <a:p>
            <a:pPr algn="l" rtl="0"/>
            <a:r>
              <a:rPr lang="en-US" dirty="0" smtClean="0"/>
              <a:t>We believe  that it is important to use A D units in Al-</a:t>
            </a:r>
            <a:r>
              <a:rPr lang="en-US" dirty="0" err="1" smtClean="0"/>
              <a:t>Rustumiya</a:t>
            </a:r>
            <a:r>
              <a:rPr lang="en-US" dirty="0" smtClean="0"/>
              <a:t> plant for many reasons </a:t>
            </a:r>
          </a:p>
          <a:p>
            <a:pPr marL="514350" indent="-514350" algn="l" rtl="0">
              <a:buFont typeface="+mj-lt"/>
              <a:buAutoNum type="arabicPeriod"/>
            </a:pPr>
            <a:r>
              <a:rPr lang="en-US" dirty="0" smtClean="0"/>
              <a:t> Power generation from biogas produced can cover the plant capacity requirements  ( less dependency on national generation system)</a:t>
            </a:r>
          </a:p>
          <a:p>
            <a:pPr marL="514350" indent="-514350" algn="l" rtl="0">
              <a:buFont typeface="+mj-lt"/>
              <a:buAutoNum type="arabicPeriod"/>
            </a:pPr>
            <a:r>
              <a:rPr lang="en-US" dirty="0" smtClean="0"/>
              <a:t>Sludge without A D  still had  different types of pathogens which effects on farmer live or vegetable consumers</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ar-IQ" dirty="0"/>
          </a:p>
        </p:txBody>
      </p:sp>
      <p:sp>
        <p:nvSpPr>
          <p:cNvPr id="7" name="Content Placeholder 6"/>
          <p:cNvSpPr>
            <a:spLocks noGrp="1"/>
          </p:cNvSpPr>
          <p:nvPr>
            <p:ph idx="1"/>
          </p:nvPr>
        </p:nvSpPr>
        <p:spPr/>
        <p:txBody>
          <a:bodyPr/>
          <a:lstStyle/>
          <a:p>
            <a:pPr algn="l" rtl="0">
              <a:buNone/>
            </a:pPr>
            <a:r>
              <a:rPr lang="en-US" dirty="0" smtClean="0"/>
              <a:t>For employees and neighborhoods health  because active organic matter can attract disease carrying vectors such flies beside the bad odors   </a:t>
            </a:r>
          </a:p>
          <a:p>
            <a:pPr algn="l" rtl="0">
              <a:buNone/>
            </a:pPr>
            <a:r>
              <a:rPr lang="en-US" dirty="0" smtClean="0"/>
              <a:t>energy recovery from sewage sludge decrease the need of fossil oil and decrease the environmental impact of global warming </a:t>
            </a:r>
          </a:p>
          <a:p>
            <a:r>
              <a:rPr lang="en-US" dirty="0" smtClean="0"/>
              <a:t>   </a:t>
            </a:r>
            <a:endParaRPr lang="ar-IQ"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8229600" cy="914400"/>
          </a:xfrm>
        </p:spPr>
        <p:txBody>
          <a:bodyPr/>
          <a:lstStyle/>
          <a:p>
            <a:pPr algn="l" eaLnBrk="1" hangingPunct="1"/>
            <a:r>
              <a:rPr lang="en-US" sz="4000" dirty="0" smtClean="0">
                <a:solidFill>
                  <a:schemeClr val="accent5">
                    <a:lumMod val="50000"/>
                  </a:schemeClr>
                </a:solidFill>
              </a:rPr>
              <a:t>Anaerobic Digestion (AD)</a:t>
            </a:r>
            <a:endParaRPr lang="ar-IQ" sz="4000" b="1" dirty="0" smtClean="0"/>
          </a:p>
        </p:txBody>
      </p:sp>
      <p:pic>
        <p:nvPicPr>
          <p:cNvPr id="7" name="Content Placeholder 3"/>
          <p:cNvPicPr>
            <a:picLocks noGrp="1"/>
          </p:cNvPicPr>
          <p:nvPr>
            <p:ph idx="1"/>
          </p:nvPr>
        </p:nvPicPr>
        <p:blipFill>
          <a:blip r:embed="rId4"/>
          <a:srcRect/>
          <a:stretch>
            <a:fillRect/>
          </a:stretch>
        </p:blipFill>
        <p:spPr>
          <a:xfrm>
            <a:off x="228600" y="1219200"/>
            <a:ext cx="8458199" cy="4906963"/>
          </a:xfrm>
        </p:spPr>
      </p:pic>
    </p:spTree>
  </p:cSld>
  <p:clrMapOvr>
    <a:masterClrMapping/>
  </p:clrMapOvr>
  <p:transition>
    <p:wipe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457200" y="2789238"/>
            <a:ext cx="8229600" cy="4525962"/>
          </a:xfrm>
        </p:spPr>
        <p:txBody>
          <a:bodyPr/>
          <a:lstStyle/>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a:p>
            <a:pPr eaLnBrk="1" hangingPunct="1">
              <a:buFont typeface="Arial" pitchFamily="34" charset="0"/>
              <a:buNone/>
            </a:pPr>
            <a:endParaRPr lang="en-US" smtClean="0"/>
          </a:p>
          <a:p>
            <a:pPr algn="ctr" eaLnBrk="1" hangingPunct="1">
              <a:buFont typeface="Arial" pitchFamily="34" charset="0"/>
              <a:buNone/>
            </a:pPr>
            <a:r>
              <a:rPr lang="en-US" sz="9600" smtClean="0">
                <a:solidFill>
                  <a:schemeClr val="tx2"/>
                </a:solidFill>
                <a:latin typeface="Times New Roman" pitchFamily="18" charset="0"/>
                <a:cs typeface="Times New Roman" pitchFamily="18" charset="0"/>
              </a:rPr>
              <a:t>THE END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8130" name="Picture 2"/>
          <p:cNvPicPr>
            <a:picLocks noGrp="1" noChangeAspect="1" noChangeArrowheads="1"/>
          </p:cNvPicPr>
          <p:nvPr>
            <p:ph idx="1"/>
          </p:nvPr>
        </p:nvPicPr>
        <p:blipFill>
          <a:blip r:embed="rId3"/>
          <a:srcRect/>
          <a:stretch>
            <a:fillRect/>
          </a:stretch>
        </p:blipFill>
        <p:spPr bwMode="auto">
          <a:xfrm>
            <a:off x="381000" y="381000"/>
            <a:ext cx="8534400" cy="6019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066800"/>
          </a:xfrm>
        </p:spPr>
        <p:txBody>
          <a:bodyPr>
            <a:normAutofit/>
          </a:bodyPr>
          <a:lstStyle/>
          <a:p>
            <a:r>
              <a:rPr lang="en-US" sz="5400" dirty="0" smtClean="0">
                <a:solidFill>
                  <a:schemeClr val="accent5">
                    <a:lumMod val="50000"/>
                  </a:schemeClr>
                </a:solidFill>
              </a:rPr>
              <a:t>Anaerobic Digestion (AD)</a:t>
            </a:r>
            <a:endParaRPr lang="ar-IQ" dirty="0"/>
          </a:p>
        </p:txBody>
      </p:sp>
      <p:sp>
        <p:nvSpPr>
          <p:cNvPr id="3" name="Content Placeholder 2"/>
          <p:cNvSpPr>
            <a:spLocks noGrp="1"/>
          </p:cNvSpPr>
          <p:nvPr>
            <p:ph idx="1"/>
          </p:nvPr>
        </p:nvSpPr>
        <p:spPr>
          <a:xfrm>
            <a:off x="457200" y="1143000"/>
            <a:ext cx="8229600" cy="5181600"/>
          </a:xfrm>
        </p:spPr>
        <p:txBody>
          <a:bodyPr/>
          <a:lstStyle/>
          <a:p>
            <a:pPr algn="l" rtl="0"/>
            <a:r>
              <a:rPr lang="en-US" dirty="0" smtClean="0">
                <a:solidFill>
                  <a:srgbClr val="C00000"/>
                </a:solidFill>
              </a:rPr>
              <a:t>Energy equivalents </a:t>
            </a:r>
            <a:endParaRPr lang="en-US" u="sng" dirty="0" smtClean="0">
              <a:solidFill>
                <a:srgbClr val="C00000"/>
              </a:solidFill>
            </a:endParaRPr>
          </a:p>
          <a:p>
            <a:pPr lvl="0" algn="l" rtl="0"/>
            <a:r>
              <a:rPr lang="en-US" dirty="0" smtClean="0">
                <a:solidFill>
                  <a:srgbClr val="C00000"/>
                </a:solidFill>
              </a:rPr>
              <a:t>1 Watt = 1 joule second-1</a:t>
            </a:r>
            <a:endParaRPr lang="en-US" u="sng" dirty="0" smtClean="0">
              <a:solidFill>
                <a:srgbClr val="C00000"/>
              </a:solidFill>
            </a:endParaRPr>
          </a:p>
          <a:p>
            <a:pPr lvl="0" algn="l" rtl="0"/>
            <a:r>
              <a:rPr lang="en-US" dirty="0" smtClean="0">
                <a:solidFill>
                  <a:srgbClr val="C00000"/>
                </a:solidFill>
              </a:rPr>
              <a:t>1 </a:t>
            </a:r>
            <a:r>
              <a:rPr lang="en-US" dirty="0" err="1" smtClean="0">
                <a:solidFill>
                  <a:srgbClr val="C00000"/>
                </a:solidFill>
              </a:rPr>
              <a:t>Wh</a:t>
            </a:r>
            <a:r>
              <a:rPr lang="en-US" dirty="0" smtClean="0">
                <a:solidFill>
                  <a:srgbClr val="C00000"/>
                </a:solidFill>
              </a:rPr>
              <a:t> = 1 x 3600 joules (J)</a:t>
            </a:r>
            <a:endParaRPr lang="en-US" u="sng" dirty="0" smtClean="0">
              <a:solidFill>
                <a:srgbClr val="C00000"/>
              </a:solidFill>
            </a:endParaRPr>
          </a:p>
          <a:p>
            <a:pPr lvl="0" algn="l" rtl="0"/>
            <a:r>
              <a:rPr lang="en-US" dirty="0" smtClean="0">
                <a:solidFill>
                  <a:srgbClr val="C00000"/>
                </a:solidFill>
              </a:rPr>
              <a:t>1 kWh = 3600000 J</a:t>
            </a:r>
            <a:endParaRPr lang="en-US" u="sng" dirty="0" smtClean="0">
              <a:solidFill>
                <a:srgbClr val="C00000"/>
              </a:solidFill>
            </a:endParaRPr>
          </a:p>
          <a:p>
            <a:pPr lvl="0" algn="l" rtl="0"/>
            <a:r>
              <a:rPr lang="en-US" dirty="0" smtClean="0">
                <a:solidFill>
                  <a:srgbClr val="C00000"/>
                </a:solidFill>
              </a:rPr>
              <a:t>1 kWh = 3.6 MJ</a:t>
            </a:r>
            <a:endParaRPr lang="en-US" u="sng" dirty="0" smtClean="0">
              <a:solidFill>
                <a:srgbClr val="C00000"/>
              </a:solidFill>
            </a:endParaRPr>
          </a:p>
          <a:p>
            <a:pPr lvl="0" algn="l" rtl="0"/>
            <a:r>
              <a:rPr lang="en-US" dirty="0" smtClean="0">
                <a:solidFill>
                  <a:srgbClr val="C00000"/>
                </a:solidFill>
              </a:rPr>
              <a:t>22 MJ (1m3 biogas) = 22/3.6 kWh</a:t>
            </a:r>
            <a:endParaRPr lang="en-US" u="sng" dirty="0" smtClean="0">
              <a:solidFill>
                <a:srgbClr val="C00000"/>
              </a:solidFill>
            </a:endParaRPr>
          </a:p>
          <a:p>
            <a:pPr lvl="0" algn="l" rtl="0"/>
            <a:r>
              <a:rPr lang="en-US" dirty="0" smtClean="0">
                <a:solidFill>
                  <a:srgbClr val="C00000"/>
                </a:solidFill>
              </a:rPr>
              <a:t>= 6.1 kWh</a:t>
            </a:r>
            <a:endParaRPr lang="en-US" u="sng" dirty="0" smtClean="0">
              <a:solidFill>
                <a:srgbClr val="C00000"/>
              </a:solidFill>
            </a:endParaRPr>
          </a:p>
          <a:p>
            <a:pPr lvl="0" algn="l" rtl="0"/>
            <a:r>
              <a:rPr lang="en-US" dirty="0" smtClean="0">
                <a:solidFill>
                  <a:srgbClr val="C00000"/>
                </a:solidFill>
              </a:rPr>
              <a:t>Electrical conversion efficiency = 35%</a:t>
            </a:r>
            <a:endParaRPr lang="en-US" u="sng" dirty="0" smtClean="0">
              <a:solidFill>
                <a:srgbClr val="C00000"/>
              </a:solidFill>
            </a:endParaRPr>
          </a:p>
          <a:p>
            <a:pPr algn="l" rtl="0"/>
            <a:r>
              <a:rPr lang="en-US" dirty="0" smtClean="0">
                <a:solidFill>
                  <a:srgbClr val="C00000"/>
                </a:solidFill>
              </a:rPr>
              <a:t>Therefore 1m3 biogas = 2.14 kWh (elec.)</a:t>
            </a:r>
            <a:endParaRPr lang="en-US" u="sng" dirty="0" smtClean="0">
              <a:solidFill>
                <a:srgbClr val="C00000"/>
              </a:solidFill>
            </a:endParaRPr>
          </a:p>
          <a:p>
            <a:endParaRPr lang="ar-IQ"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normAutofit/>
          </a:bodyPr>
          <a:lstStyle/>
          <a:p>
            <a:r>
              <a:rPr lang="en-US" sz="5400" dirty="0" smtClean="0">
                <a:solidFill>
                  <a:schemeClr val="accent5">
                    <a:lumMod val="50000"/>
                  </a:schemeClr>
                </a:solidFill>
              </a:rPr>
              <a:t>Anaerobic Digestion (AD)</a:t>
            </a:r>
            <a:endParaRPr lang="ar-IQ" dirty="0"/>
          </a:p>
        </p:txBody>
      </p:sp>
      <p:sp>
        <p:nvSpPr>
          <p:cNvPr id="3" name="Content Placeholder 2"/>
          <p:cNvSpPr>
            <a:spLocks noGrp="1"/>
          </p:cNvSpPr>
          <p:nvPr>
            <p:ph idx="1"/>
          </p:nvPr>
        </p:nvSpPr>
        <p:spPr/>
        <p:txBody>
          <a:bodyPr/>
          <a:lstStyle/>
          <a:p>
            <a:pPr algn="l"/>
            <a:r>
              <a:rPr lang="en-US" dirty="0" smtClean="0"/>
              <a:t>Before Biogas is Used Removal of Contaminants</a:t>
            </a:r>
            <a:endParaRPr lang="en-US" u="sng" dirty="0" smtClean="0"/>
          </a:p>
          <a:p>
            <a:pPr algn="l" rtl="0"/>
            <a:r>
              <a:rPr lang="en-US" dirty="0" smtClean="0"/>
              <a:t> Moisture and particulates in all recovery processes</a:t>
            </a:r>
            <a:endParaRPr lang="en-US" u="sng" dirty="0" smtClean="0"/>
          </a:p>
          <a:p>
            <a:pPr algn="l" rtl="0"/>
            <a:r>
              <a:rPr lang="en-US" dirty="0" smtClean="0"/>
              <a:t>• Inefficient combustion, blocked nozzles</a:t>
            </a:r>
            <a:endParaRPr lang="en-US" u="sng" dirty="0" smtClean="0"/>
          </a:p>
          <a:p>
            <a:pPr algn="l" rtl="0"/>
            <a:r>
              <a:rPr lang="en-US" dirty="0" smtClean="0"/>
              <a:t>• Reduced by condensers, filters</a:t>
            </a:r>
            <a:endParaRPr lang="en-US" u="sng" dirty="0" smtClean="0"/>
          </a:p>
          <a:p>
            <a:pPr algn="l" rtl="0"/>
            <a:r>
              <a:rPr lang="en-US" dirty="0" smtClean="0"/>
              <a:t> Hydrogen sulfide in most recovery processes</a:t>
            </a:r>
            <a:endParaRPr lang="en-US" u="sng" dirty="0" smtClean="0"/>
          </a:p>
          <a:p>
            <a:pPr algn="l" rtl="0"/>
            <a:r>
              <a:rPr lang="en-US" dirty="0" smtClean="0"/>
              <a:t>• In presence of moisture, forms sulfuric acid, which causes corrosion</a:t>
            </a:r>
            <a:endParaRPr lang="en-US" u="sng"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endParaRPr lang="ar-IQ" dirty="0"/>
          </a:p>
        </p:txBody>
      </p:sp>
      <p:pic>
        <p:nvPicPr>
          <p:cNvPr id="4" name="Content Placeholder 3"/>
          <p:cNvPicPr>
            <a:picLocks noGrp="1" noChangeAspect="1" noChangeArrowheads="1"/>
          </p:cNvPicPr>
          <p:nvPr>
            <p:ph idx="1"/>
          </p:nvPr>
        </p:nvPicPr>
        <p:blipFill>
          <a:blip r:embed="rId2"/>
          <a:srcRect/>
          <a:stretch>
            <a:fillRect/>
          </a:stretch>
        </p:blipFill>
        <p:spPr bwMode="auto">
          <a:xfrm>
            <a:off x="0" y="381000"/>
            <a:ext cx="9144000" cy="59436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686800" cy="914400"/>
          </a:xfrm>
        </p:spPr>
        <p:txBody>
          <a:bodyPr>
            <a:normAutofit/>
          </a:bodyPr>
          <a:lstStyle/>
          <a:p>
            <a:pPr rtl="0"/>
            <a:r>
              <a:rPr lang="en-US" sz="4000" b="1" dirty="0" smtClean="0"/>
              <a:t>Municipal Waste Water Treatment</a:t>
            </a:r>
            <a:endParaRPr lang="ar-IQ" sz="4000" dirty="0"/>
          </a:p>
        </p:txBody>
      </p:sp>
      <p:sp>
        <p:nvSpPr>
          <p:cNvPr id="3" name="Content Placeholder 2"/>
          <p:cNvSpPr>
            <a:spLocks noGrp="1"/>
          </p:cNvSpPr>
          <p:nvPr>
            <p:ph idx="1"/>
          </p:nvPr>
        </p:nvSpPr>
        <p:spPr/>
        <p:txBody>
          <a:bodyPr/>
          <a:lstStyle/>
          <a:p>
            <a:pPr algn="just" rtl="0"/>
            <a:r>
              <a:rPr lang="en-US" sz="3600" dirty="0" smtClean="0">
                <a:solidFill>
                  <a:schemeClr val="accent6">
                    <a:lumMod val="50000"/>
                  </a:schemeClr>
                </a:solidFill>
              </a:rPr>
              <a:t>The sludge that produced in municipal wastewater treatment plants seems to be problems in some countries while in other countries it recognized as a source of power and they utilized it in environmental friends rather than harming the environment</a:t>
            </a:r>
            <a:endParaRPr lang="ar-IQ" sz="3600" dirty="0" smtClean="0">
              <a:solidFill>
                <a:schemeClr val="accent6">
                  <a:lumMod val="50000"/>
                </a:schemeClr>
              </a:solidFill>
            </a:endParaRPr>
          </a:p>
          <a:p>
            <a:endParaRPr lang="ar-IQ"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8229600" cy="1143000"/>
          </a:xfrm>
        </p:spPr>
        <p:txBody>
          <a:bodyPr/>
          <a:lstStyle/>
          <a:p>
            <a:pPr algn="l" eaLnBrk="1" hangingPunct="1"/>
            <a:r>
              <a:rPr lang="en-US" sz="3200" dirty="0" smtClean="0"/>
              <a:t>               </a:t>
            </a:r>
            <a:r>
              <a:rPr lang="en-US" sz="3000" b="1" dirty="0" smtClean="0"/>
              <a:t>Municipal Waste </a:t>
            </a:r>
            <a:r>
              <a:rPr lang="en-US" sz="3000" b="1" dirty="0" err="1" smtClean="0"/>
              <a:t>WaterTreatment</a:t>
            </a:r>
            <a:r>
              <a:rPr lang="en-US" sz="3000" b="1" dirty="0" smtClean="0"/>
              <a:t> Stages </a:t>
            </a:r>
          </a:p>
        </p:txBody>
      </p:sp>
      <p:sp>
        <p:nvSpPr>
          <p:cNvPr id="8195" name="Content Placeholder 2"/>
          <p:cNvSpPr>
            <a:spLocks noGrp="1"/>
          </p:cNvSpPr>
          <p:nvPr>
            <p:ph idx="1"/>
          </p:nvPr>
        </p:nvSpPr>
        <p:spPr/>
        <p:txBody>
          <a:bodyPr>
            <a:normAutofit lnSpcReduction="10000"/>
          </a:bodyPr>
          <a:lstStyle/>
          <a:p>
            <a:pPr marL="457200" indent="-457200" algn="l" rtl="0">
              <a:buFont typeface="+mj-lt"/>
              <a:buAutoNum type="arabicPeriod"/>
              <a:defRPr/>
            </a:pPr>
            <a:r>
              <a:rPr lang="en-US" sz="3000" b="1" dirty="0" smtClean="0">
                <a:solidFill>
                  <a:srgbClr val="C00000"/>
                </a:solidFill>
              </a:rPr>
              <a:t>primary sedimentation</a:t>
            </a:r>
            <a:r>
              <a:rPr lang="en-US" sz="3000" dirty="0" smtClean="0">
                <a:solidFill>
                  <a:srgbClr val="C00000"/>
                </a:solidFill>
              </a:rPr>
              <a:t>. Solid-water suspension is partially separated in conical tanks </a:t>
            </a:r>
          </a:p>
          <a:p>
            <a:pPr marL="457200" indent="-457200" algn="l" rtl="0">
              <a:buFont typeface="+mj-lt"/>
              <a:buAutoNum type="arabicPeriod"/>
              <a:defRPr/>
            </a:pPr>
            <a:r>
              <a:rPr lang="en-US" sz="3000" b="1" dirty="0" smtClean="0">
                <a:solidFill>
                  <a:srgbClr val="C00000"/>
                </a:solidFill>
              </a:rPr>
              <a:t>Secondary Treatment (biological )</a:t>
            </a:r>
            <a:r>
              <a:rPr lang="en-US" sz="3000" dirty="0" smtClean="0">
                <a:solidFill>
                  <a:srgbClr val="C00000"/>
                </a:solidFill>
              </a:rPr>
              <a:t>The dissolved solids and fine particles that don’t settle in primary sedimentation are treated by aerobic bacteria. These microorganisms using the oxygen for oxidation of solid particles and convert them to perceptible solids in aeration tank.</a:t>
            </a:r>
          </a:p>
          <a:p>
            <a:pPr indent="342900" algn="just" eaLnBrk="1" hangingPunct="1">
              <a:lnSpc>
                <a:spcPct val="150000"/>
              </a:lnSpc>
              <a:buFont typeface="Arial" pitchFamily="34" charset="0"/>
              <a:buNone/>
              <a:defRPr/>
            </a:pPr>
            <a:endParaRPr lang="ar-IQ" sz="1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2399</TotalTime>
  <Words>1151</Words>
  <Application>Microsoft Office PowerPoint</Application>
  <PresentationFormat>On-screen Show (4:3)</PresentationFormat>
  <Paragraphs>99</Paragraphs>
  <Slides>30</Slides>
  <Notes>17</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30</vt:i4>
      </vt:variant>
    </vt:vector>
  </HeadingPairs>
  <TitlesOfParts>
    <vt:vector size="31" baseType="lpstr">
      <vt:lpstr>Flow</vt:lpstr>
      <vt:lpstr>Biogas Production from  Al-Rustumiya Sewage Plants as A source to Renewable Energy</vt:lpstr>
      <vt:lpstr>Anaerobic Digestion (AD)</vt:lpstr>
      <vt:lpstr>Anaerobic Digestion (AD)</vt:lpstr>
      <vt:lpstr>Slide 4</vt:lpstr>
      <vt:lpstr>Anaerobic Digestion (AD)</vt:lpstr>
      <vt:lpstr>Anaerobic Digestion (AD)</vt:lpstr>
      <vt:lpstr>Slide 7</vt:lpstr>
      <vt:lpstr>Municipal Waste Water Treatment</vt:lpstr>
      <vt:lpstr>               Municipal Waste WaterTreatment Stages </vt:lpstr>
      <vt:lpstr>Municipal Waste Water Treatment Stages </vt:lpstr>
      <vt:lpstr>            </vt:lpstr>
      <vt:lpstr>Slide 12</vt:lpstr>
      <vt:lpstr> </vt:lpstr>
      <vt:lpstr>Al-Rustumiya plant</vt:lpstr>
      <vt:lpstr>Al-Rustumiya plant</vt:lpstr>
      <vt:lpstr>Slide 16</vt:lpstr>
      <vt:lpstr>          Pre-treatment of sludge</vt:lpstr>
      <vt:lpstr>Pre-treatment of sludge</vt:lpstr>
      <vt:lpstr>   Thermal: The low temperature pre-treatment was carried out at 60◦C and 80◦C. 1liter of sludge was heated by magnetic stirrer-heater for 60 min and the beaker was covered with plastic film (to avoid water evaporation) and gently stirred (10 rpm) to ensure temperature homogeneity. After 60 min heating period, this sludge cooled to ambient temperature  </vt:lpstr>
      <vt:lpstr>Slide 20</vt:lpstr>
      <vt:lpstr>Thermo-Chemical: The sludge sample was chemically pre-treated by addition of (NaOH) to set the pH (11) and then thermally heated up to 80  as a selected optimum thermal temperature. This sample then cooled to ambient temperature and buffered by addition of (HCl) to normal pH (7). </vt:lpstr>
      <vt:lpstr>Slide 22</vt:lpstr>
      <vt:lpstr>Slide 23</vt:lpstr>
      <vt:lpstr>Pre-treatment of sludge</vt:lpstr>
      <vt:lpstr>Pre-treatment of sludge</vt:lpstr>
      <vt:lpstr>Conclusions:- </vt:lpstr>
      <vt:lpstr>Conclusions:- </vt:lpstr>
      <vt:lpstr>Al-Rustumiya plant</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studying the optimum condition of sludge digestion by mohammed taher naser supervised by  1- Dr Riyadh Sadeq                      2- Dr Asawer Abdul Raswel</dc:title>
  <dc:creator>ENG</dc:creator>
  <cp:lastModifiedBy>Name</cp:lastModifiedBy>
  <cp:revision>214</cp:revision>
  <dcterms:created xsi:type="dcterms:W3CDTF">2010-12-05T19:00:03Z</dcterms:created>
  <dcterms:modified xsi:type="dcterms:W3CDTF">2013-12-03T19:44:07Z</dcterms:modified>
</cp:coreProperties>
</file>