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3"/>
  </p:notesMasterIdLst>
  <p:sldIdLst>
    <p:sldId id="256" r:id="rId2"/>
    <p:sldId id="257" r:id="rId3"/>
    <p:sldId id="265" r:id="rId4"/>
    <p:sldId id="258" r:id="rId5"/>
    <p:sldId id="259" r:id="rId6"/>
    <p:sldId id="260" r:id="rId7"/>
    <p:sldId id="271" r:id="rId8"/>
    <p:sldId id="262" r:id="rId9"/>
    <p:sldId id="270" r:id="rId10"/>
    <p:sldId id="272" r:id="rId11"/>
    <p:sldId id="279" r:id="rId12"/>
    <p:sldId id="263" r:id="rId13"/>
    <p:sldId id="264" r:id="rId14"/>
    <p:sldId id="276" r:id="rId15"/>
    <p:sldId id="268" r:id="rId16"/>
    <p:sldId id="278" r:id="rId17"/>
    <p:sldId id="277" r:id="rId18"/>
    <p:sldId id="273" r:id="rId19"/>
    <p:sldId id="280" r:id="rId20"/>
    <p:sldId id="274" r:id="rId21"/>
    <p:sldId id="275"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4" d="100"/>
          <a:sy n="74" d="100"/>
        </p:scale>
        <p:origin x="-1044"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E33E7-7FC3-4373-AB38-D4E99C015B35}" type="datetimeFigureOut">
              <a:rPr lang="en-US" smtClean="0"/>
              <a:t>2/16/2010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0FD0D-4056-4F2A-BF61-7A7E68D2EE4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3A1500-6DCD-49B4-927B-5AB2E65CEC1A}" type="datetime8">
              <a:rPr lang="ar-IQ" smtClean="0"/>
              <a:t>16 شباط، 10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38B5B4-DBE5-4A12-B358-C7F05E107042}" type="datetime8">
              <a:rPr lang="ar-IQ" smtClean="0"/>
              <a:t>16 شباط، 10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248EE-2652-4F28-8C4B-612F64F2D34C}" type="datetime8">
              <a:rPr lang="ar-IQ" smtClean="0"/>
              <a:t>16 شباط، 10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ED378-9322-4E00-9BC7-93CB39D932FC}" type="datetime8">
              <a:rPr lang="ar-IQ" smtClean="0"/>
              <a:t>16 شباط، 10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E40DAC-BE78-4510-8407-39FE68128658}" type="datetime8">
              <a:rPr lang="ar-IQ" smtClean="0"/>
              <a:t>16 شباط، 10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2EDD27-7772-4829-9D5F-9B4DD1F2606B}" type="datetime8">
              <a:rPr lang="ar-IQ" smtClean="0"/>
              <a:t>16 شباط، 10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3F2693-D826-4B48-8026-DEAB589A7B67}" type="datetime8">
              <a:rPr lang="ar-IQ" smtClean="0"/>
              <a:t>16 شباط، 10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9C01B8-A1DF-4165-AE51-AD445FDD2FAB}" type="datetime8">
              <a:rPr lang="ar-IQ" smtClean="0"/>
              <a:t>16 شباط، 10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FF2A7-BB25-494F-A99D-960D957DD826}" type="datetime8">
              <a:rPr lang="ar-IQ" smtClean="0"/>
              <a:t>16 شباط، 10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346F37-97AE-4B14-A221-839F1E028446}" type="datetime8">
              <a:rPr lang="ar-IQ" smtClean="0"/>
              <a:t>16 شباط، 10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685C7C-C4FE-45FF-A431-A5AE0391C1F3}" type="slidenum">
              <a:rPr lang="ar-IQ" smtClean="0"/>
              <a:pPr/>
              <a:t>‹#›</a:t>
            </a:fld>
            <a:endParaRPr lang="ar-IQ"/>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911B19-308A-416E-8A47-C9358F809F19}" type="datetime8">
              <a:rPr lang="ar-IQ" smtClean="0"/>
              <a:t>16 شباط، 10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4685C7C-C4FE-45FF-A431-A5AE0391C1F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dir="d"/>
    <p:sndAc>
      <p:stSnd>
        <p:snd r:embed="rId1" name="type.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08B7C8-F98C-479E-BAA9-353E3651AE5F}" type="datetime8">
              <a:rPr lang="ar-IQ" smtClean="0"/>
              <a:t>16 شباط، 10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685C7C-C4FE-45FF-A431-A5AE0391C1F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wipe dir="d"/>
    <p:sndAc>
      <p:stSnd>
        <p:snd r:embed="rId13" name="type.wav" builtIn="1"/>
      </p:stSnd>
    </p:sndAc>
  </p:transition>
  <p:timing>
    <p:tnLst>
      <p:par>
        <p:cTn id="1" dur="indefinite" restart="never" nodeType="tmRoot"/>
      </p:par>
    </p:tnLst>
  </p:timing>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ducational_Testing_Service"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en.wikipedia.org/wiki/Charles_A._Ferguson" TargetMode="External"/><Relationship Id="rId4" Type="http://schemas.openxmlformats.org/officeDocument/2006/relationships/hyperlink" Target="http://en.wikipedia.org/wiki/Center_for_Applied_Linguisti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u.toeic.eu/"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u.toefl.eu/toefl-sites/toefl-europe/definitions/" TargetMode="External"/><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571744"/>
            <a:ext cx="8358246" cy="628656"/>
          </a:xfrm>
        </p:spPr>
        <p:txBody>
          <a:bodyPr>
            <a:noAutofit/>
          </a:bodyPr>
          <a:lstStyle/>
          <a:p>
            <a:r>
              <a:rPr lang="en-US" sz="3600" b="1" dirty="0">
                <a:effectLst>
                  <a:outerShdw blurRad="38100" dist="38100" dir="2700000" algn="tl">
                    <a:srgbClr val="000000">
                      <a:alpha val="43137"/>
                    </a:srgbClr>
                  </a:outerShdw>
                </a:effectLst>
              </a:rPr>
              <a:t>TEST OF ENGLISH AS A FOREIGN LANGUAGE</a:t>
            </a:r>
            <a:endParaRPr lang="ar-IQ"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714744" y="3571876"/>
            <a:ext cx="1928826" cy="642942"/>
          </a:xfrm>
        </p:spPr>
        <p:style>
          <a:lnRef idx="0">
            <a:scrgbClr r="0" g="0" b="0"/>
          </a:lnRef>
          <a:fillRef idx="1002">
            <a:schemeClr val="lt1"/>
          </a:fillRef>
          <a:effectRef idx="0">
            <a:scrgbClr r="0" g="0" b="0"/>
          </a:effectRef>
          <a:fontRef idx="major"/>
        </p:style>
        <p:txBody>
          <a:bodyPr>
            <a:noAutofit/>
          </a:bodyPr>
          <a:lstStyle/>
          <a:p>
            <a:pPr algn="ctr"/>
            <a:r>
              <a:rPr lang="en-US" sz="4800" b="1" dirty="0" smtClean="0">
                <a:solidFill>
                  <a:schemeClr val="accent2">
                    <a:lumMod val="50000"/>
                  </a:schemeClr>
                </a:solidFill>
                <a:effectLst>
                  <a:outerShdw blurRad="38100" dist="38100" dir="2700000" algn="tl">
                    <a:srgbClr val="000000">
                      <a:alpha val="43137"/>
                    </a:srgbClr>
                  </a:outerShdw>
                </a:effectLst>
                <a:latin typeface="Arial Narrow" pitchFamily="34" charset="0"/>
              </a:rPr>
              <a:t>TOEFL</a:t>
            </a:r>
            <a:endParaRPr lang="ar-IQ" sz="4800" b="1" dirty="0">
              <a:solidFill>
                <a:schemeClr val="accent2">
                  <a:lumMod val="50000"/>
                </a:schemeClr>
              </a:solidFill>
              <a:effectLst>
                <a:outerShdw blurRad="38100" dist="38100" dir="2700000" algn="tl">
                  <a:srgbClr val="000000">
                    <a:alpha val="43137"/>
                  </a:srgbClr>
                </a:outerShdw>
              </a:effectLst>
              <a:latin typeface="Arial Narrow" pitchFamily="34" charset="0"/>
            </a:endParaRPr>
          </a:p>
        </p:txBody>
      </p:sp>
      <p:sp>
        <p:nvSpPr>
          <p:cNvPr id="4" name="Slide Number Placeholder 3"/>
          <p:cNvSpPr>
            <a:spLocks noGrp="1"/>
          </p:cNvSpPr>
          <p:nvPr>
            <p:ph type="sldNum" sz="quarter" idx="12"/>
          </p:nvPr>
        </p:nvSpPr>
        <p:spPr/>
        <p:txBody>
          <a:bodyPr/>
          <a:lstStyle/>
          <a:p>
            <a:fld id="{A4685C7C-C4FE-45FF-A431-A5AE0391C1F3}" type="slidenum">
              <a:rPr lang="ar-IQ" smtClean="0"/>
              <a:pPr/>
              <a:t>1</a:t>
            </a:fld>
            <a:endParaRPr lang="ar-IQ"/>
          </a:p>
        </p:txBody>
      </p:sp>
    </p:spTree>
  </p:cSld>
  <p:clrMapOvr>
    <a:masterClrMapping/>
  </p:clrMapOvr>
  <p:transition spd="med">
    <p:dissolve/>
    <p:sndAc>
      <p:stSnd>
        <p:snd r:embed="rId2" name="typ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75542"/>
          </a:xfrm>
        </p:spPr>
        <p:style>
          <a:lnRef idx="0">
            <a:scrgbClr r="0" g="0" b="0"/>
          </a:lnRef>
          <a:fillRef idx="1002">
            <a:schemeClr val="lt2"/>
          </a:fillRef>
          <a:effectRef idx="0">
            <a:scrgbClr r="0" g="0" b="0"/>
          </a:effectRef>
          <a:fontRef idx="major"/>
        </p:style>
        <p:txBody>
          <a:bodyPr>
            <a:normAutofit/>
          </a:bodyPr>
          <a:lstStyle/>
          <a:p>
            <a:pPr algn="ctr"/>
            <a:r>
              <a:rPr lang="en-US" sz="4000" b="1" dirty="0" smtClean="0"/>
              <a:t>Purposes of ITP TOEFL </a:t>
            </a:r>
            <a:endParaRPr lang="ar-IQ" sz="4000" b="1" dirty="0"/>
          </a:p>
        </p:txBody>
      </p:sp>
      <p:sp>
        <p:nvSpPr>
          <p:cNvPr id="3" name="Content Placeholder 2"/>
          <p:cNvSpPr>
            <a:spLocks noGrp="1"/>
          </p:cNvSpPr>
          <p:nvPr>
            <p:ph idx="1"/>
          </p:nvPr>
        </p:nvSpPr>
        <p:spPr/>
        <p:txBody>
          <a:bodyPr>
            <a:normAutofit fontScale="85000" lnSpcReduction="20000"/>
          </a:bodyPr>
          <a:lstStyle/>
          <a:p>
            <a:pPr algn="l" rtl="0"/>
            <a:r>
              <a:rPr lang="en-US" sz="3000" dirty="0" smtClean="0"/>
              <a:t>assigning individuals to English courses at the appropriate level of difficulty </a:t>
            </a:r>
          </a:p>
          <a:p>
            <a:pPr algn="l" rtl="0"/>
            <a:r>
              <a:rPr lang="en-US" sz="3000" dirty="0" smtClean="0"/>
              <a:t>determining proficiency in English at the beginning and end of courses of study in English </a:t>
            </a:r>
          </a:p>
          <a:p>
            <a:pPr algn="l" rtl="0"/>
            <a:r>
              <a:rPr lang="en-US" sz="3000" dirty="0" smtClean="0"/>
              <a:t>determining if nonnative speakers of English have a sufficient command of the language to participate in a study abroad program </a:t>
            </a:r>
          </a:p>
          <a:p>
            <a:pPr algn="l" rtl="0"/>
            <a:r>
              <a:rPr lang="en-US" sz="3000" dirty="0" smtClean="0"/>
              <a:t>providing students an opportunity to become acquainted with the multiple-choice test format </a:t>
            </a:r>
          </a:p>
          <a:p>
            <a:pPr algn="l" rtl="0"/>
            <a:r>
              <a:rPr lang="en-US" sz="3000" dirty="0" smtClean="0"/>
              <a:t>completing a graduation requirement </a:t>
            </a:r>
          </a:p>
          <a:p>
            <a:pPr algn="l" rtl="0"/>
            <a:r>
              <a:rPr lang="en-US" sz="3000" dirty="0" smtClean="0"/>
              <a:t>assessing proficiency of faculty and other professional- level staff</a:t>
            </a:r>
          </a:p>
          <a:p>
            <a:pPr algn="l"/>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10</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iBT TOEFL</a:t>
            </a:r>
            <a:endParaRPr lang="ar-IQ" sz="4400" dirty="0"/>
          </a:p>
        </p:txBody>
      </p:sp>
      <p:graphicFrame>
        <p:nvGraphicFramePr>
          <p:cNvPr id="4" name="Table 3"/>
          <p:cNvGraphicFramePr>
            <a:graphicFrameLocks noGrp="1"/>
          </p:cNvGraphicFramePr>
          <p:nvPr/>
        </p:nvGraphicFramePr>
        <p:xfrm>
          <a:off x="1142976" y="2357430"/>
          <a:ext cx="7072362" cy="2926080"/>
        </p:xfrm>
        <a:graphic>
          <a:graphicData uri="http://schemas.openxmlformats.org/drawingml/2006/table">
            <a:tbl>
              <a:tblPr rtl="1" firstRow="1" bandRow="1">
                <a:tableStyleId>{5C22544A-7EE6-4342-B048-85BDC9FD1C3A}</a:tableStyleId>
              </a:tblPr>
              <a:tblGrid>
                <a:gridCol w="2357454"/>
                <a:gridCol w="2894011"/>
                <a:gridCol w="1820897"/>
              </a:tblGrid>
              <a:tr h="227964">
                <a:tc>
                  <a:txBody>
                    <a:bodyPr/>
                    <a:lstStyle/>
                    <a:p>
                      <a:pPr algn="ctr" rtl="1"/>
                      <a:r>
                        <a:rPr lang="en-US" dirty="0" smtClean="0"/>
                        <a:t>Timing</a:t>
                      </a:r>
                      <a:endParaRPr lang="ar-IQ" dirty="0"/>
                    </a:p>
                  </a:txBody>
                  <a:tcPr/>
                </a:tc>
                <a:tc>
                  <a:txBody>
                    <a:bodyPr/>
                    <a:lstStyle/>
                    <a:p>
                      <a:pPr algn="ctr" rtl="1"/>
                      <a:r>
                        <a:rPr lang="en-US" dirty="0" smtClean="0"/>
                        <a:t>Number of Questions</a:t>
                      </a:r>
                      <a:endParaRPr lang="ar-IQ" dirty="0"/>
                    </a:p>
                  </a:txBody>
                  <a:tcPr/>
                </a:tc>
                <a:tc>
                  <a:txBody>
                    <a:bodyPr/>
                    <a:lstStyle/>
                    <a:p>
                      <a:pPr algn="ctr" rtl="1"/>
                      <a:r>
                        <a:rPr lang="en-US" dirty="0" smtClean="0"/>
                        <a:t>Test</a:t>
                      </a:r>
                      <a:r>
                        <a:rPr lang="en-US" baseline="0" dirty="0" smtClean="0"/>
                        <a:t> Section</a:t>
                      </a:r>
                      <a:endParaRPr lang="ar-IQ" dirty="0"/>
                    </a:p>
                  </a:txBody>
                  <a:tcPr/>
                </a:tc>
              </a:tr>
              <a:tr h="370840">
                <a:tc>
                  <a:txBody>
                    <a:bodyPr/>
                    <a:lstStyle/>
                    <a:p>
                      <a:pPr algn="ctr" rtl="1"/>
                      <a:r>
                        <a:rPr lang="en-US" dirty="0" smtClean="0"/>
                        <a:t>60-100 minutes</a:t>
                      </a:r>
                      <a:endParaRPr lang="ar-IQ" dirty="0"/>
                    </a:p>
                  </a:txBody>
                  <a:tcPr/>
                </a:tc>
                <a:tc>
                  <a:txBody>
                    <a:bodyPr/>
                    <a:lstStyle/>
                    <a:p>
                      <a:pPr algn="l" rtl="0"/>
                      <a:r>
                        <a:rPr lang="en-US" dirty="0" smtClean="0"/>
                        <a:t>3-5</a:t>
                      </a:r>
                      <a:r>
                        <a:rPr lang="en-US" baseline="0" dirty="0" smtClean="0"/>
                        <a:t> passages, 12-14 questions each</a:t>
                      </a:r>
                      <a:endParaRPr lang="ar-IQ" dirty="0"/>
                    </a:p>
                  </a:txBody>
                  <a:tcPr/>
                </a:tc>
                <a:tc>
                  <a:txBody>
                    <a:bodyPr/>
                    <a:lstStyle/>
                    <a:p>
                      <a:pPr algn="ctr" rtl="1"/>
                      <a:r>
                        <a:rPr lang="en-US" dirty="0" smtClean="0"/>
                        <a:t>Reading</a:t>
                      </a:r>
                      <a:endParaRPr lang="ar-IQ" dirty="0"/>
                    </a:p>
                  </a:txBody>
                  <a:tcPr/>
                </a:tc>
              </a:tr>
              <a:tr h="370840">
                <a:tc>
                  <a:txBody>
                    <a:bodyPr/>
                    <a:lstStyle/>
                    <a:p>
                      <a:pPr algn="ctr" rtl="1"/>
                      <a:r>
                        <a:rPr lang="en-US" dirty="0" smtClean="0"/>
                        <a:t>60-90 minutes</a:t>
                      </a:r>
                      <a:endParaRPr lang="ar-IQ" dirty="0"/>
                    </a:p>
                  </a:txBody>
                  <a:tcPr/>
                </a:tc>
                <a:tc>
                  <a:txBody>
                    <a:bodyPr/>
                    <a:lstStyle/>
                    <a:p>
                      <a:pPr algn="l" rtl="0"/>
                      <a:r>
                        <a:rPr lang="en-US" dirty="0" smtClean="0"/>
                        <a:t>4-6 lectures, 6 questions each</a:t>
                      </a:r>
                      <a:endParaRPr lang="ar-IQ" dirty="0"/>
                    </a:p>
                  </a:txBody>
                  <a:tcPr/>
                </a:tc>
                <a:tc>
                  <a:txBody>
                    <a:bodyPr/>
                    <a:lstStyle/>
                    <a:p>
                      <a:pPr algn="ctr" rtl="1"/>
                      <a:r>
                        <a:rPr lang="en-US" dirty="0" smtClean="0"/>
                        <a:t>Listening</a:t>
                      </a:r>
                      <a:endParaRPr lang="ar-IQ" dirty="0"/>
                    </a:p>
                  </a:txBody>
                  <a:tcPr/>
                </a:tc>
              </a:tr>
              <a:tr h="370840">
                <a:tc>
                  <a:txBody>
                    <a:bodyPr/>
                    <a:lstStyle/>
                    <a:p>
                      <a:pPr algn="ctr" rtl="1"/>
                      <a:r>
                        <a:rPr lang="en-US" dirty="0" smtClean="0"/>
                        <a:t>20 minutes</a:t>
                      </a:r>
                      <a:endParaRPr lang="ar-IQ" dirty="0"/>
                    </a:p>
                  </a:txBody>
                  <a:tcPr/>
                </a:tc>
                <a:tc>
                  <a:txBody>
                    <a:bodyPr/>
                    <a:lstStyle/>
                    <a:p>
                      <a:pPr algn="l" rtl="0"/>
                      <a:r>
                        <a:rPr lang="en-US" dirty="0" smtClean="0"/>
                        <a:t>6 tasks: 2 independent and 4 integrated</a:t>
                      </a:r>
                      <a:endParaRPr lang="ar-IQ" dirty="0"/>
                    </a:p>
                  </a:txBody>
                  <a:tcPr/>
                </a:tc>
                <a:tc>
                  <a:txBody>
                    <a:bodyPr/>
                    <a:lstStyle/>
                    <a:p>
                      <a:pPr algn="ctr" rtl="1"/>
                      <a:r>
                        <a:rPr lang="en-US" dirty="0" smtClean="0"/>
                        <a:t>Speaking</a:t>
                      </a:r>
                      <a:endParaRPr lang="ar-IQ" dirty="0"/>
                    </a:p>
                  </a:txBody>
                  <a:tcPr/>
                </a:tc>
              </a:tr>
              <a:tr h="370840">
                <a:tc>
                  <a:txBody>
                    <a:bodyPr/>
                    <a:lstStyle/>
                    <a:p>
                      <a:pPr algn="ctr" rtl="1"/>
                      <a:r>
                        <a:rPr lang="en-US" dirty="0" smtClean="0"/>
                        <a:t>20 minutes</a:t>
                      </a:r>
                    </a:p>
                    <a:p>
                      <a:pPr algn="ctr" rtl="1"/>
                      <a:r>
                        <a:rPr lang="en-US" dirty="0" smtClean="0"/>
                        <a:t>30 minutes</a:t>
                      </a:r>
                      <a:endParaRPr lang="ar-IQ" dirty="0"/>
                    </a:p>
                  </a:txBody>
                  <a:tcPr/>
                </a:tc>
                <a:tc>
                  <a:txBody>
                    <a:bodyPr/>
                    <a:lstStyle/>
                    <a:p>
                      <a:pPr algn="l" rtl="0"/>
                      <a:r>
                        <a:rPr lang="en-US" dirty="0" smtClean="0"/>
                        <a:t>1 integrated task</a:t>
                      </a:r>
                    </a:p>
                    <a:p>
                      <a:pPr algn="l" rtl="0"/>
                      <a:r>
                        <a:rPr lang="en-US" dirty="0" smtClean="0"/>
                        <a:t>1 independent task</a:t>
                      </a:r>
                    </a:p>
                  </a:txBody>
                  <a:tcPr/>
                </a:tc>
                <a:tc>
                  <a:txBody>
                    <a:bodyPr/>
                    <a:lstStyle/>
                    <a:p>
                      <a:pPr algn="ctr" rtl="1"/>
                      <a:r>
                        <a:rPr lang="en-US" dirty="0" smtClean="0"/>
                        <a:t>Writing</a:t>
                      </a:r>
                      <a:endParaRPr lang="ar-IQ" dirty="0"/>
                    </a:p>
                  </a:txBody>
                  <a:tcPr/>
                </a:tc>
              </a:tr>
            </a:tbl>
          </a:graphicData>
        </a:graphic>
      </p:graphicFrame>
      <p:sp>
        <p:nvSpPr>
          <p:cNvPr id="5" name="Slide Number Placeholder 4"/>
          <p:cNvSpPr>
            <a:spLocks noGrp="1"/>
          </p:cNvSpPr>
          <p:nvPr>
            <p:ph type="sldNum" sz="quarter" idx="12"/>
          </p:nvPr>
        </p:nvSpPr>
        <p:spPr/>
        <p:txBody>
          <a:bodyPr/>
          <a:lstStyle/>
          <a:p>
            <a:fld id="{A4685C7C-C4FE-45FF-A431-A5AE0391C1F3}" type="slidenum">
              <a:rPr lang="ar-IQ" smtClean="0"/>
              <a:pPr/>
              <a:t>11</a:t>
            </a:fld>
            <a:endParaRPr lang="ar-IQ"/>
          </a:p>
        </p:txBody>
      </p:sp>
    </p:spTree>
  </p:cSld>
  <p:clrMapOvr>
    <a:masterClrMapping/>
  </p:clrMapOvr>
  <p:transition spd="med">
    <p:wipe dir="d"/>
    <p:sndAc>
      <p:stSnd>
        <p:snd r:embed="rId2" name="type.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632666"/>
          </a:xfrm>
        </p:spPr>
        <p:style>
          <a:lnRef idx="0">
            <a:scrgbClr r="0" g="0" b="0"/>
          </a:lnRef>
          <a:fillRef idx="1002">
            <a:schemeClr val="lt2"/>
          </a:fillRef>
          <a:effectRef idx="0">
            <a:scrgbClr r="0" g="0" b="0"/>
          </a:effectRef>
          <a:fontRef idx="major"/>
        </p:style>
        <p:txBody>
          <a:bodyPr>
            <a:normAutofit fontScale="90000"/>
          </a:bodyPr>
          <a:lstStyle/>
          <a:p>
            <a:pPr algn="ctr"/>
            <a:r>
              <a:rPr lang="en-US" sz="4000" b="1" dirty="0" smtClean="0">
                <a:solidFill>
                  <a:schemeClr val="accent2">
                    <a:lumMod val="50000"/>
                  </a:schemeClr>
                </a:solidFill>
              </a:rPr>
              <a:t>TOEFL Score</a:t>
            </a:r>
            <a:endParaRPr lang="ar-IQ" sz="4000" b="1" dirty="0">
              <a:solidFill>
                <a:schemeClr val="accent2">
                  <a:lumMod val="50000"/>
                </a:schemeClr>
              </a:solidFill>
            </a:endParaRPr>
          </a:p>
        </p:txBody>
      </p:sp>
      <p:sp>
        <p:nvSpPr>
          <p:cNvPr id="3" name="Content Placeholder 2"/>
          <p:cNvSpPr>
            <a:spLocks noGrp="1"/>
          </p:cNvSpPr>
          <p:nvPr>
            <p:ph idx="1"/>
          </p:nvPr>
        </p:nvSpPr>
        <p:spPr>
          <a:xfrm>
            <a:off x="457200" y="1935480"/>
            <a:ext cx="8229600" cy="3493784"/>
          </a:xfrm>
        </p:spPr>
        <p:txBody>
          <a:bodyPr>
            <a:normAutofit fontScale="92500" lnSpcReduction="10000"/>
          </a:bodyPr>
          <a:lstStyle/>
          <a:p>
            <a:pPr algn="l" rtl="0"/>
            <a:r>
              <a:rPr lang="en-US" dirty="0"/>
              <a:t>The raw score for each section is converted by statistical means to a number on what is called the TOEFL test scale. </a:t>
            </a:r>
            <a:endParaRPr lang="en-US" dirty="0" smtClean="0"/>
          </a:p>
          <a:p>
            <a:pPr algn="l" rtl="0"/>
            <a:r>
              <a:rPr lang="en-US" dirty="0" smtClean="0"/>
              <a:t>The</a:t>
            </a:r>
            <a:r>
              <a:rPr lang="en-US" dirty="0"/>
              <a:t> total </a:t>
            </a:r>
            <a:r>
              <a:rPr lang="en-US" dirty="0">
                <a:solidFill>
                  <a:srgbClr val="FF0000"/>
                </a:solidFill>
                <a:effectLst>
                  <a:outerShdw blurRad="38100" dist="38100" dir="2700000" algn="tl">
                    <a:srgbClr val="000000">
                      <a:alpha val="43137"/>
                    </a:srgbClr>
                  </a:outerShdw>
                </a:effectLst>
              </a:rPr>
              <a:t>paper-based </a:t>
            </a:r>
            <a:r>
              <a:rPr lang="en-US" dirty="0" smtClean="0">
                <a:solidFill>
                  <a:srgbClr val="FF0000"/>
                </a:solidFill>
                <a:effectLst>
                  <a:outerShdw blurRad="38100" dist="38100" dir="2700000" algn="tl">
                    <a:srgbClr val="000000">
                      <a:alpha val="43137"/>
                    </a:srgbClr>
                  </a:outerShdw>
                </a:effectLst>
              </a:rPr>
              <a:t>TOEFL </a:t>
            </a:r>
            <a:r>
              <a:rPr lang="en-US" dirty="0" smtClean="0"/>
              <a:t>test </a:t>
            </a:r>
            <a:r>
              <a:rPr lang="en-US" dirty="0"/>
              <a:t>score is reported on a scale that ranges from </a:t>
            </a:r>
            <a:r>
              <a:rPr lang="en-US" dirty="0">
                <a:solidFill>
                  <a:srgbClr val="C00000"/>
                </a:solidFill>
                <a:effectLst>
                  <a:outerShdw blurRad="38100" dist="38100" dir="2700000" algn="tl">
                    <a:srgbClr val="000000">
                      <a:alpha val="43137"/>
                    </a:srgbClr>
                  </a:outerShdw>
                </a:effectLst>
              </a:rPr>
              <a:t>310 to 677</a:t>
            </a:r>
            <a:r>
              <a:rPr lang="en-US" dirty="0" smtClean="0"/>
              <a:t>.</a:t>
            </a:r>
          </a:p>
          <a:p>
            <a:pPr algn="l" rtl="0"/>
            <a:r>
              <a:rPr lang="en-US" dirty="0" smtClean="0"/>
              <a:t>The total </a:t>
            </a:r>
            <a:r>
              <a:rPr lang="en-US" dirty="0" smtClean="0">
                <a:solidFill>
                  <a:srgbClr val="FF0000"/>
                </a:solidFill>
                <a:effectLst>
                  <a:outerShdw blurRad="38100" dist="38100" dir="2700000" algn="tl">
                    <a:srgbClr val="000000">
                      <a:alpha val="43137"/>
                    </a:srgbClr>
                  </a:outerShdw>
                </a:effectLst>
              </a:rPr>
              <a:t>iBT TOEFL </a:t>
            </a:r>
            <a:r>
              <a:rPr lang="en-US" dirty="0" smtClean="0"/>
              <a:t>test score is reported on a scale that ranges from </a:t>
            </a:r>
            <a:r>
              <a:rPr lang="en-US" dirty="0" smtClean="0">
                <a:solidFill>
                  <a:srgbClr val="C00000"/>
                </a:solidFill>
                <a:effectLst>
                  <a:outerShdw blurRad="38100" dist="38100" dir="2700000" algn="tl">
                    <a:srgbClr val="000000">
                      <a:alpha val="43137"/>
                    </a:srgbClr>
                  </a:outerShdw>
                </a:effectLst>
              </a:rPr>
              <a:t>0 - 120</a:t>
            </a:r>
            <a:r>
              <a:rPr lang="en-US" dirty="0" smtClean="0"/>
              <a:t>.</a:t>
            </a:r>
          </a:p>
          <a:p>
            <a:pPr algn="l" rtl="0"/>
            <a:r>
              <a:rPr lang="en-US" dirty="0" smtClean="0"/>
              <a:t>What </a:t>
            </a:r>
            <a:r>
              <a:rPr lang="en-US" dirty="0"/>
              <a:t>constitutes an acceptable TOEFL score depends entirely on the requirements of each institution. </a:t>
            </a:r>
            <a:endParaRPr lang="en-US" dirty="0" smtClean="0"/>
          </a:p>
          <a:p>
            <a:pPr algn="l" rtl="0"/>
            <a:r>
              <a:rPr lang="en-US" dirty="0" smtClean="0"/>
              <a:t>There </a:t>
            </a:r>
            <a:r>
              <a:rPr lang="en-US" dirty="0"/>
              <a:t>is no specific passing or failing </a:t>
            </a:r>
            <a:r>
              <a:rPr lang="en-US" dirty="0" smtClean="0"/>
              <a:t>score.</a:t>
            </a:r>
            <a:endParaRPr lang="en-US" dirty="0"/>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12</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642942"/>
          </a:xfrm>
        </p:spPr>
        <p:style>
          <a:lnRef idx="0">
            <a:scrgbClr r="0" g="0" b="0"/>
          </a:lnRef>
          <a:fillRef idx="1002">
            <a:schemeClr val="lt1"/>
          </a:fillRef>
          <a:effectRef idx="0">
            <a:scrgbClr r="0" g="0" b="0"/>
          </a:effectRef>
          <a:fontRef idx="major"/>
        </p:style>
        <p:txBody>
          <a:bodyPr>
            <a:normAutofit fontScale="90000"/>
          </a:bodyPr>
          <a:lstStyle/>
          <a:p>
            <a:pPr algn="ctr"/>
            <a:r>
              <a:rPr lang="en-US" sz="4000" b="1" dirty="0" smtClean="0">
                <a:solidFill>
                  <a:schemeClr val="accent2">
                    <a:lumMod val="50000"/>
                  </a:schemeClr>
                </a:solidFill>
              </a:rPr>
              <a:t>The score ranges</a:t>
            </a:r>
            <a:endParaRPr lang="ar-IQ" sz="4000" b="1" dirty="0">
              <a:solidFill>
                <a:schemeClr val="accent2">
                  <a:lumMod val="50000"/>
                </a:schemeClr>
              </a:solidFill>
            </a:endParaRPr>
          </a:p>
        </p:txBody>
      </p:sp>
      <p:sp>
        <p:nvSpPr>
          <p:cNvPr id="3" name="Content Placeholder 2"/>
          <p:cNvSpPr>
            <a:spLocks noGrp="1"/>
          </p:cNvSpPr>
          <p:nvPr>
            <p:ph idx="1"/>
          </p:nvPr>
        </p:nvSpPr>
        <p:spPr>
          <a:xfrm>
            <a:off x="928662" y="1357298"/>
            <a:ext cx="7615262" cy="428628"/>
          </a:xfrm>
        </p:spPr>
        <p:txBody>
          <a:bodyPr>
            <a:normAutofit fontScale="25000" lnSpcReduction="20000"/>
          </a:bodyPr>
          <a:lstStyle/>
          <a:p>
            <a:pPr algn="l" rtl="0">
              <a:buNone/>
            </a:pPr>
            <a:r>
              <a:rPr lang="en-US" sz="9600" dirty="0" smtClean="0"/>
              <a:t>	The </a:t>
            </a:r>
            <a:r>
              <a:rPr lang="en-US" sz="9600" dirty="0" smtClean="0">
                <a:solidFill>
                  <a:srgbClr val="FF0000"/>
                </a:solidFill>
                <a:effectLst>
                  <a:outerShdw blurRad="38100" dist="38100" dir="2700000" algn="tl">
                    <a:srgbClr val="000000">
                      <a:alpha val="43137"/>
                    </a:srgbClr>
                  </a:outerShdw>
                </a:effectLst>
              </a:rPr>
              <a:t>paper based TOEFL </a:t>
            </a:r>
            <a:r>
              <a:rPr lang="en-US" sz="9600" dirty="0" smtClean="0"/>
              <a:t>score </a:t>
            </a:r>
            <a:r>
              <a:rPr lang="en-US" sz="9600" dirty="0"/>
              <a:t>ranges are listed </a:t>
            </a:r>
            <a:r>
              <a:rPr lang="en-US" sz="9600" dirty="0" smtClean="0"/>
              <a:t>below:</a:t>
            </a:r>
          </a:p>
          <a:p>
            <a:pPr algn="l" rtl="0">
              <a:buNone/>
            </a:pPr>
            <a:r>
              <a:rPr lang="en-US" b="1" dirty="0" smtClean="0"/>
              <a:t>	</a:t>
            </a:r>
          </a:p>
          <a:p>
            <a:pPr algn="l" rtl="0">
              <a:buNone/>
            </a:pPr>
            <a:r>
              <a:rPr lang="en-US" b="1" dirty="0" smtClean="0">
                <a:effectLst>
                  <a:outerShdw blurRad="38100" dist="38100" dir="2700000" algn="tl">
                    <a:srgbClr val="000000">
                      <a:alpha val="43137"/>
                    </a:srgbClr>
                  </a:outerShdw>
                </a:effectLst>
              </a:rPr>
              <a:t>	</a:t>
            </a:r>
            <a:endParaRPr lang="ar-IQ" dirty="0"/>
          </a:p>
        </p:txBody>
      </p:sp>
      <p:graphicFrame>
        <p:nvGraphicFramePr>
          <p:cNvPr id="4" name="Table 3"/>
          <p:cNvGraphicFramePr>
            <a:graphicFrameLocks noGrp="1"/>
          </p:cNvGraphicFramePr>
          <p:nvPr/>
        </p:nvGraphicFramePr>
        <p:xfrm>
          <a:off x="1285852" y="1785926"/>
          <a:ext cx="7000924" cy="1857390"/>
        </p:xfrm>
        <a:graphic>
          <a:graphicData uri="http://schemas.openxmlformats.org/drawingml/2006/table">
            <a:tbl>
              <a:tblPr rtl="1" firstRow="1" bandRow="1">
                <a:tableStyleId>{5C22544A-7EE6-4342-B048-85BDC9FD1C3A}</a:tableStyleId>
              </a:tblPr>
              <a:tblGrid>
                <a:gridCol w="3267465"/>
                <a:gridCol w="3733459"/>
              </a:tblGrid>
              <a:tr h="371478">
                <a:tc>
                  <a:txBody>
                    <a:bodyPr/>
                    <a:lstStyle/>
                    <a:p>
                      <a:pPr algn="ctr" rtl="1"/>
                      <a:r>
                        <a:rPr lang="en-US" dirty="0" smtClean="0"/>
                        <a:t>Score Range</a:t>
                      </a:r>
                      <a:endParaRPr lang="ar-IQ" dirty="0"/>
                    </a:p>
                  </a:txBody>
                  <a:tcPr/>
                </a:tc>
                <a:tc>
                  <a:txBody>
                    <a:bodyPr/>
                    <a:lstStyle/>
                    <a:p>
                      <a:pPr algn="ctr" rtl="1"/>
                      <a:r>
                        <a:rPr lang="en-US" dirty="0" smtClean="0"/>
                        <a:t>Test Section</a:t>
                      </a:r>
                      <a:endParaRPr lang="ar-IQ" dirty="0"/>
                    </a:p>
                  </a:txBody>
                  <a:tcPr/>
                </a:tc>
              </a:tr>
              <a:tr h="371478">
                <a:tc>
                  <a:txBody>
                    <a:bodyPr/>
                    <a:lstStyle/>
                    <a:p>
                      <a:pPr algn="ctr" rtl="1"/>
                      <a:r>
                        <a:rPr lang="en-US" dirty="0" smtClean="0"/>
                        <a:t>31 - 68</a:t>
                      </a:r>
                      <a:endParaRPr lang="ar-IQ" dirty="0"/>
                    </a:p>
                  </a:txBody>
                  <a:tcPr/>
                </a:tc>
                <a:tc>
                  <a:txBody>
                    <a:bodyPr/>
                    <a:lstStyle/>
                    <a:p>
                      <a:pPr algn="ctr" rtl="1"/>
                      <a:r>
                        <a:rPr lang="en-US" dirty="0" smtClean="0"/>
                        <a:t>Listening Comprehension</a:t>
                      </a:r>
                      <a:endParaRPr lang="ar-IQ" dirty="0"/>
                    </a:p>
                  </a:txBody>
                  <a:tcPr/>
                </a:tc>
              </a:tr>
              <a:tr h="371478">
                <a:tc>
                  <a:txBody>
                    <a:bodyPr/>
                    <a:lstStyle/>
                    <a:p>
                      <a:pPr algn="ctr" rtl="1"/>
                      <a:r>
                        <a:rPr lang="en-US" dirty="0" smtClean="0"/>
                        <a:t>31 - 68</a:t>
                      </a:r>
                      <a:endParaRPr lang="ar-IQ" dirty="0"/>
                    </a:p>
                  </a:txBody>
                  <a:tcPr/>
                </a:tc>
                <a:tc>
                  <a:txBody>
                    <a:bodyPr/>
                    <a:lstStyle/>
                    <a:p>
                      <a:pPr algn="ctr" rtl="1"/>
                      <a:r>
                        <a:rPr lang="en-US" dirty="0" smtClean="0"/>
                        <a:t>Structure/</a:t>
                      </a:r>
                      <a:r>
                        <a:rPr lang="en-US" baseline="0" dirty="0" smtClean="0"/>
                        <a:t>Written Expression</a:t>
                      </a:r>
                      <a:endParaRPr lang="ar-IQ" dirty="0"/>
                    </a:p>
                  </a:txBody>
                  <a:tcPr/>
                </a:tc>
              </a:tr>
              <a:tr h="371478">
                <a:tc>
                  <a:txBody>
                    <a:bodyPr/>
                    <a:lstStyle/>
                    <a:p>
                      <a:pPr algn="ctr" rtl="1"/>
                      <a:r>
                        <a:rPr lang="en-US" dirty="0" smtClean="0"/>
                        <a:t>31 - 67</a:t>
                      </a:r>
                      <a:endParaRPr lang="ar-IQ" dirty="0"/>
                    </a:p>
                  </a:txBody>
                  <a:tcPr/>
                </a:tc>
                <a:tc>
                  <a:txBody>
                    <a:bodyPr/>
                    <a:lstStyle/>
                    <a:p>
                      <a:pPr algn="ctr" rtl="1"/>
                      <a:r>
                        <a:rPr lang="en-US" dirty="0" smtClean="0"/>
                        <a:t>Reading Comprehension</a:t>
                      </a:r>
                      <a:endParaRPr lang="ar-IQ" dirty="0"/>
                    </a:p>
                  </a:txBody>
                  <a:tcPr/>
                </a:tc>
              </a:tr>
              <a:tr h="371478">
                <a:tc>
                  <a:txBody>
                    <a:bodyPr/>
                    <a:lstStyle/>
                    <a:p>
                      <a:pPr algn="ctr" rtl="1"/>
                      <a:r>
                        <a:rPr lang="en-US" dirty="0" smtClean="0"/>
                        <a:t>310</a:t>
                      </a:r>
                      <a:r>
                        <a:rPr lang="en-US" baseline="0" dirty="0" smtClean="0"/>
                        <a:t> - 677</a:t>
                      </a:r>
                      <a:endParaRPr lang="ar-IQ" dirty="0"/>
                    </a:p>
                  </a:txBody>
                  <a:tcPr/>
                </a:tc>
                <a:tc>
                  <a:txBody>
                    <a:bodyPr/>
                    <a:lstStyle/>
                    <a:p>
                      <a:pPr algn="ctr" rtl="1"/>
                      <a:r>
                        <a:rPr lang="en-US" dirty="0" smtClean="0"/>
                        <a:t>Total</a:t>
                      </a:r>
                      <a:r>
                        <a:rPr lang="en-US" baseline="0" dirty="0" smtClean="0"/>
                        <a:t> Score</a:t>
                      </a:r>
                      <a:endParaRPr lang="ar-IQ" dirty="0"/>
                    </a:p>
                  </a:txBody>
                  <a:tcPr/>
                </a:tc>
              </a:tr>
            </a:tbl>
          </a:graphicData>
        </a:graphic>
      </p:graphicFrame>
      <p:sp>
        <p:nvSpPr>
          <p:cNvPr id="5" name="Rectangle 4"/>
          <p:cNvSpPr/>
          <p:nvPr/>
        </p:nvSpPr>
        <p:spPr>
          <a:xfrm>
            <a:off x="1142976" y="3786190"/>
            <a:ext cx="7143800" cy="461665"/>
          </a:xfrm>
          <a:prstGeom prst="rect">
            <a:avLst/>
          </a:prstGeom>
        </p:spPr>
        <p:txBody>
          <a:bodyPr wrap="square">
            <a:spAutoFit/>
          </a:bodyPr>
          <a:lstStyle/>
          <a:p>
            <a:pPr algn="l" rtl="0"/>
            <a:r>
              <a:rPr lang="en-US" sz="2400" dirty="0" smtClean="0"/>
              <a:t>The  </a:t>
            </a:r>
            <a:r>
              <a:rPr lang="en-US" sz="2400" dirty="0" smtClean="0">
                <a:solidFill>
                  <a:srgbClr val="FF0000"/>
                </a:solidFill>
                <a:effectLst>
                  <a:outerShdw blurRad="38100" dist="38100" dir="2700000" algn="tl">
                    <a:srgbClr val="000000">
                      <a:alpha val="43137"/>
                    </a:srgbClr>
                  </a:outerShdw>
                </a:effectLst>
              </a:rPr>
              <a:t>iBT TOEFL </a:t>
            </a:r>
            <a:r>
              <a:rPr lang="en-US" sz="2400" dirty="0" smtClean="0"/>
              <a:t>score ranges are listed below:</a:t>
            </a:r>
          </a:p>
        </p:txBody>
      </p:sp>
      <p:graphicFrame>
        <p:nvGraphicFramePr>
          <p:cNvPr id="6" name="Table 5"/>
          <p:cNvGraphicFramePr>
            <a:graphicFrameLocks noGrp="1"/>
          </p:cNvGraphicFramePr>
          <p:nvPr/>
        </p:nvGraphicFramePr>
        <p:xfrm>
          <a:off x="1285852" y="4357694"/>
          <a:ext cx="7000924" cy="2223150"/>
        </p:xfrm>
        <a:graphic>
          <a:graphicData uri="http://schemas.openxmlformats.org/drawingml/2006/table">
            <a:tbl>
              <a:tblPr rtl="1" firstRow="1" bandRow="1">
                <a:tableStyleId>{5C22544A-7EE6-4342-B048-85BDC9FD1C3A}</a:tableStyleId>
              </a:tblPr>
              <a:tblGrid>
                <a:gridCol w="3267465"/>
                <a:gridCol w="3733459"/>
              </a:tblGrid>
              <a:tr h="166688">
                <a:tc>
                  <a:txBody>
                    <a:bodyPr/>
                    <a:lstStyle/>
                    <a:p>
                      <a:pPr algn="ctr" rtl="1"/>
                      <a:r>
                        <a:rPr lang="en-US" dirty="0" smtClean="0"/>
                        <a:t>Score Range</a:t>
                      </a:r>
                      <a:endParaRPr lang="ar-IQ" dirty="0"/>
                    </a:p>
                  </a:txBody>
                  <a:tcPr/>
                </a:tc>
                <a:tc>
                  <a:txBody>
                    <a:bodyPr/>
                    <a:lstStyle/>
                    <a:p>
                      <a:pPr algn="ctr" rtl="1"/>
                      <a:r>
                        <a:rPr lang="en-US" dirty="0" smtClean="0"/>
                        <a:t>Test Section</a:t>
                      </a:r>
                      <a:endParaRPr lang="ar-IQ" dirty="0"/>
                    </a:p>
                  </a:txBody>
                  <a:tcPr/>
                </a:tc>
              </a:tr>
              <a:tr h="371478">
                <a:tc>
                  <a:txBody>
                    <a:bodyPr/>
                    <a:lstStyle/>
                    <a:p>
                      <a:pPr algn="ctr" rtl="1"/>
                      <a:r>
                        <a:rPr lang="en-US" dirty="0" smtClean="0"/>
                        <a:t>0 - 30</a:t>
                      </a:r>
                      <a:endParaRPr lang="ar-IQ" dirty="0"/>
                    </a:p>
                  </a:txBody>
                  <a:tcPr/>
                </a:tc>
                <a:tc>
                  <a:txBody>
                    <a:bodyPr/>
                    <a:lstStyle/>
                    <a:p>
                      <a:pPr algn="ctr" rtl="0"/>
                      <a:r>
                        <a:rPr lang="en-US" dirty="0" smtClean="0"/>
                        <a:t>Listening </a:t>
                      </a:r>
                      <a:endParaRPr lang="ar-IQ" dirty="0"/>
                    </a:p>
                  </a:txBody>
                  <a:tcPr/>
                </a:tc>
              </a:tr>
              <a:tr h="371478">
                <a:tc>
                  <a:txBody>
                    <a:bodyPr/>
                    <a:lstStyle/>
                    <a:p>
                      <a:pPr algn="ctr" rtl="1"/>
                      <a:r>
                        <a:rPr lang="en-US" dirty="0" smtClean="0"/>
                        <a:t>0 - 30</a:t>
                      </a:r>
                      <a:endParaRPr lang="ar-IQ" dirty="0"/>
                    </a:p>
                  </a:txBody>
                  <a:tcPr/>
                </a:tc>
                <a:tc>
                  <a:txBody>
                    <a:bodyPr/>
                    <a:lstStyle/>
                    <a:p>
                      <a:pPr algn="ctr" rtl="0"/>
                      <a:r>
                        <a:rPr lang="en-US" dirty="0" smtClean="0"/>
                        <a:t>Reading</a:t>
                      </a:r>
                      <a:endParaRPr lang="ar-IQ" dirty="0"/>
                    </a:p>
                  </a:txBody>
                  <a:tcPr/>
                </a:tc>
              </a:tr>
              <a:tr h="371478">
                <a:tc>
                  <a:txBody>
                    <a:bodyPr/>
                    <a:lstStyle/>
                    <a:p>
                      <a:pPr algn="ctr" rtl="1"/>
                      <a:r>
                        <a:rPr lang="en-US" dirty="0" smtClean="0"/>
                        <a:t>0 - 30</a:t>
                      </a:r>
                      <a:endParaRPr lang="ar-IQ" dirty="0"/>
                    </a:p>
                  </a:txBody>
                  <a:tcPr/>
                </a:tc>
                <a:tc>
                  <a:txBody>
                    <a:bodyPr/>
                    <a:lstStyle/>
                    <a:p>
                      <a:pPr algn="ctr" rtl="0"/>
                      <a:r>
                        <a:rPr lang="en-US" dirty="0" smtClean="0"/>
                        <a:t>Speaking</a:t>
                      </a:r>
                      <a:endParaRPr lang="ar-IQ" dirty="0"/>
                    </a:p>
                  </a:txBody>
                  <a:tcPr/>
                </a:tc>
              </a:tr>
              <a:tr h="371478">
                <a:tc>
                  <a:txBody>
                    <a:bodyPr/>
                    <a:lstStyle/>
                    <a:p>
                      <a:pPr algn="ctr" rtl="1"/>
                      <a:r>
                        <a:rPr lang="en-US" dirty="0" smtClean="0"/>
                        <a:t>0 - 30</a:t>
                      </a:r>
                      <a:endParaRPr lang="ar-IQ" dirty="0"/>
                    </a:p>
                  </a:txBody>
                  <a:tcPr/>
                </a:tc>
                <a:tc>
                  <a:txBody>
                    <a:bodyPr/>
                    <a:lstStyle/>
                    <a:p>
                      <a:pPr algn="ctr" rtl="0"/>
                      <a:r>
                        <a:rPr lang="en-US" dirty="0" smtClean="0"/>
                        <a:t>Writing</a:t>
                      </a:r>
                    </a:p>
                  </a:txBody>
                  <a:tcPr/>
                </a:tc>
              </a:tr>
              <a:tr h="371478">
                <a:tc>
                  <a:txBody>
                    <a:bodyPr/>
                    <a:lstStyle/>
                    <a:p>
                      <a:pPr algn="ctr" rtl="1"/>
                      <a:r>
                        <a:rPr lang="en-US" dirty="0" smtClean="0"/>
                        <a:t>0 -</a:t>
                      </a:r>
                      <a:r>
                        <a:rPr lang="en-US" baseline="0" dirty="0" smtClean="0"/>
                        <a:t> 120</a:t>
                      </a:r>
                      <a:endParaRPr lang="ar-IQ" dirty="0"/>
                    </a:p>
                  </a:txBody>
                  <a:tcPr/>
                </a:tc>
                <a:tc>
                  <a:txBody>
                    <a:bodyPr/>
                    <a:lstStyle/>
                    <a:p>
                      <a:pPr algn="ctr" rtl="1"/>
                      <a:r>
                        <a:rPr lang="en-US" dirty="0" smtClean="0"/>
                        <a:t>Total</a:t>
                      </a:r>
                      <a:r>
                        <a:rPr lang="en-US" baseline="0" dirty="0" smtClean="0"/>
                        <a:t> Score</a:t>
                      </a:r>
                      <a:endParaRPr lang="ar-IQ" dirty="0"/>
                    </a:p>
                  </a:txBody>
                  <a:tcPr/>
                </a:tc>
              </a:tr>
            </a:tbl>
          </a:graphicData>
        </a:graphic>
      </p:graphicFrame>
      <p:sp>
        <p:nvSpPr>
          <p:cNvPr id="7" name="Slide Number Placeholder 6"/>
          <p:cNvSpPr>
            <a:spLocks noGrp="1"/>
          </p:cNvSpPr>
          <p:nvPr>
            <p:ph type="sldNum" sz="quarter" idx="12"/>
          </p:nvPr>
        </p:nvSpPr>
        <p:spPr/>
        <p:txBody>
          <a:bodyPr/>
          <a:lstStyle/>
          <a:p>
            <a:fld id="{A4685C7C-C4FE-45FF-A431-A5AE0391C1F3}" type="slidenum">
              <a:rPr lang="ar-IQ" smtClean="0"/>
              <a:pPr/>
              <a:t>13</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989856"/>
          </a:xfrm>
        </p:spPr>
        <p:txBody>
          <a:bodyPr>
            <a:normAutofit fontScale="90000"/>
          </a:bodyPr>
          <a:lstStyle/>
          <a:p>
            <a:pPr algn="ctr"/>
            <a:r>
              <a:rPr lang="en-US" sz="3200" b="1" dirty="0" smtClean="0"/>
              <a:t>Regulations of Ministry of Higher Education and Scientific Research for TOEFL IPT and Training Courses</a:t>
            </a:r>
            <a:endParaRPr lang="ar-IQ" sz="3200" b="1" dirty="0"/>
          </a:p>
        </p:txBody>
      </p:sp>
      <p:sp>
        <p:nvSpPr>
          <p:cNvPr id="3" name="Content Placeholder 2"/>
          <p:cNvSpPr>
            <a:spLocks noGrp="1"/>
          </p:cNvSpPr>
          <p:nvPr>
            <p:ph idx="1"/>
          </p:nvPr>
        </p:nvSpPr>
        <p:spPr>
          <a:xfrm>
            <a:off x="457200" y="1571612"/>
            <a:ext cx="8229600" cy="4752988"/>
          </a:xfrm>
        </p:spPr>
        <p:txBody>
          <a:bodyPr/>
          <a:lstStyle/>
          <a:p>
            <a:pPr algn="l" rtl="0">
              <a:buNone/>
            </a:pPr>
            <a:r>
              <a:rPr lang="en-US" dirty="0" smtClean="0"/>
              <a:t>	- A license from ETS should be obtained to carry out the TOEFL test </a:t>
            </a:r>
          </a:p>
          <a:p>
            <a:pPr algn="l" rtl="0">
              <a:buNone/>
            </a:pPr>
            <a:r>
              <a:rPr lang="en-US" dirty="0" smtClean="0"/>
              <a:t>	- English centers in Iraqi Universities should provide a training courses entitled “How to prepare for TOEFL exam”.  to prepare students and scholars for TOEFL exam.</a:t>
            </a:r>
          </a:p>
          <a:p>
            <a:pPr algn="l" rtl="0">
              <a:buNone/>
            </a:pPr>
            <a:r>
              <a:rPr lang="en-US" dirty="0" smtClean="0"/>
              <a:t>	- The training course comprises of ten week intensive English language lectures (three days per week and three hours per day).</a:t>
            </a:r>
          </a:p>
          <a:p>
            <a:pPr algn="l" rtl="0">
              <a:buNone/>
            </a:pPr>
            <a:r>
              <a:rPr lang="en-US" dirty="0" smtClean="0"/>
              <a:t>	- The cost of the course is  ID 275,000</a:t>
            </a:r>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14</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918418"/>
          </a:xfrm>
        </p:spPr>
        <p:style>
          <a:lnRef idx="0">
            <a:scrgbClr r="0" g="0" b="0"/>
          </a:lnRef>
          <a:fillRef idx="1002">
            <a:schemeClr val="lt2"/>
          </a:fillRef>
          <a:effectRef idx="0">
            <a:scrgbClr r="0" g="0" b="0"/>
          </a:effectRef>
          <a:fontRef idx="major"/>
        </p:style>
        <p:txBody>
          <a:bodyPr>
            <a:normAutofit fontScale="90000"/>
          </a:bodyPr>
          <a:lstStyle/>
          <a:p>
            <a:pPr algn="ctr"/>
            <a:r>
              <a:rPr lang="en-US" sz="3200" b="1" dirty="0" smtClean="0"/>
              <a:t>Ministry of Higher Education </a:t>
            </a:r>
            <a:br>
              <a:rPr lang="en-US" sz="3200" b="1" dirty="0" smtClean="0"/>
            </a:br>
            <a:r>
              <a:rPr lang="en-US" sz="3200" b="1" dirty="0" smtClean="0"/>
              <a:t>and Scientific Research Scores</a:t>
            </a:r>
            <a:endParaRPr lang="ar-IQ" sz="3200" b="1" dirty="0"/>
          </a:p>
        </p:txBody>
      </p:sp>
      <p:graphicFrame>
        <p:nvGraphicFramePr>
          <p:cNvPr id="6" name="Table 5"/>
          <p:cNvGraphicFramePr>
            <a:graphicFrameLocks noGrp="1"/>
          </p:cNvGraphicFramePr>
          <p:nvPr/>
        </p:nvGraphicFramePr>
        <p:xfrm>
          <a:off x="1071537" y="2143116"/>
          <a:ext cx="6667505" cy="3774440"/>
        </p:xfrm>
        <a:graphic>
          <a:graphicData uri="http://schemas.openxmlformats.org/drawingml/2006/table">
            <a:tbl>
              <a:tblPr rtl="1" firstRow="1" bandRow="1">
                <a:tableStyleId>{5C22544A-7EE6-4342-B048-85BDC9FD1C3A}</a:tableStyleId>
              </a:tblPr>
              <a:tblGrid>
                <a:gridCol w="1566853"/>
                <a:gridCol w="2071673"/>
                <a:gridCol w="3028979"/>
              </a:tblGrid>
              <a:tr h="370840">
                <a:tc>
                  <a:txBody>
                    <a:bodyPr/>
                    <a:lstStyle/>
                    <a:p>
                      <a:pPr algn="ctr" rtl="1"/>
                      <a:r>
                        <a:rPr lang="en-US" dirty="0" smtClean="0"/>
                        <a:t>PhD</a:t>
                      </a:r>
                      <a:endParaRPr lang="ar-IQ" dirty="0"/>
                    </a:p>
                  </a:txBody>
                  <a:tcPr/>
                </a:tc>
                <a:tc>
                  <a:txBody>
                    <a:bodyPr/>
                    <a:lstStyle/>
                    <a:p>
                      <a:pPr algn="ctr" rtl="1"/>
                      <a:r>
                        <a:rPr lang="en-US" dirty="0" smtClean="0"/>
                        <a:t>MSc or Diploma</a:t>
                      </a:r>
                      <a:endParaRPr lang="ar-IQ" dirty="0"/>
                    </a:p>
                  </a:txBody>
                  <a:tcPr/>
                </a:tc>
                <a:tc>
                  <a:txBody>
                    <a:bodyPr/>
                    <a:lstStyle/>
                    <a:p>
                      <a:pPr algn="ctr" rtl="1"/>
                      <a:r>
                        <a:rPr lang="en-US" dirty="0" smtClean="0"/>
                        <a:t>Subject</a:t>
                      </a:r>
                      <a:endParaRPr lang="ar-IQ" dirty="0"/>
                    </a:p>
                  </a:txBody>
                  <a:tcPr/>
                </a:tc>
              </a:tr>
              <a:tr h="370840">
                <a:tc>
                  <a:txBody>
                    <a:bodyPr/>
                    <a:lstStyle/>
                    <a:p>
                      <a:pPr algn="ctr" rtl="1"/>
                      <a:r>
                        <a:rPr lang="en-US" dirty="0" smtClean="0"/>
                        <a:t>520</a:t>
                      </a:r>
                      <a:endParaRPr lang="ar-IQ" dirty="0"/>
                    </a:p>
                  </a:txBody>
                  <a:tcPr/>
                </a:tc>
                <a:tc>
                  <a:txBody>
                    <a:bodyPr/>
                    <a:lstStyle/>
                    <a:p>
                      <a:pPr algn="ctr" rtl="1"/>
                      <a:r>
                        <a:rPr lang="en-US" dirty="0" smtClean="0"/>
                        <a:t>500</a:t>
                      </a:r>
                      <a:endParaRPr lang="ar-IQ" dirty="0"/>
                    </a:p>
                  </a:txBody>
                  <a:tcPr/>
                </a:tc>
                <a:tc>
                  <a:txBody>
                    <a:bodyPr/>
                    <a:lstStyle/>
                    <a:p>
                      <a:pPr algn="ctr" rtl="0"/>
                      <a:r>
                        <a:rPr lang="en-US" dirty="0" smtClean="0"/>
                        <a:t>English</a:t>
                      </a:r>
                      <a:r>
                        <a:rPr lang="en-US" baseline="0" dirty="0" smtClean="0"/>
                        <a:t> Language Departments  Group</a:t>
                      </a:r>
                      <a:endParaRPr lang="ar-IQ" dirty="0"/>
                    </a:p>
                  </a:txBody>
                  <a:tcPr/>
                </a:tc>
              </a:tr>
              <a:tr h="370840">
                <a:tc>
                  <a:txBody>
                    <a:bodyPr/>
                    <a:lstStyle/>
                    <a:p>
                      <a:pPr algn="ctr" rtl="1"/>
                      <a:r>
                        <a:rPr lang="en-US" dirty="0" smtClean="0"/>
                        <a:t>480</a:t>
                      </a:r>
                      <a:endParaRPr lang="ar-IQ" dirty="0"/>
                    </a:p>
                  </a:txBody>
                  <a:tcPr/>
                </a:tc>
                <a:tc>
                  <a:txBody>
                    <a:bodyPr/>
                    <a:lstStyle/>
                    <a:p>
                      <a:pPr algn="ctr" rtl="1"/>
                      <a:r>
                        <a:rPr lang="en-US" dirty="0" smtClean="0"/>
                        <a:t>430</a:t>
                      </a:r>
                      <a:endParaRPr lang="ar-IQ" dirty="0"/>
                    </a:p>
                  </a:txBody>
                  <a:tcPr/>
                </a:tc>
                <a:tc>
                  <a:txBody>
                    <a:bodyPr/>
                    <a:lstStyle/>
                    <a:p>
                      <a:pPr algn="ctr" rtl="1"/>
                      <a:r>
                        <a:rPr lang="en-US" dirty="0" smtClean="0"/>
                        <a:t>Medical Group</a:t>
                      </a:r>
                      <a:endParaRPr lang="ar-IQ" dirty="0"/>
                    </a:p>
                  </a:txBody>
                  <a:tcPr/>
                </a:tc>
              </a:tr>
              <a:tr h="370840">
                <a:tc>
                  <a:txBody>
                    <a:bodyPr/>
                    <a:lstStyle/>
                    <a:p>
                      <a:pPr algn="ctr" rtl="1"/>
                      <a:r>
                        <a:rPr lang="en-US" dirty="0" smtClean="0"/>
                        <a:t>450</a:t>
                      </a:r>
                      <a:endParaRPr lang="ar-IQ" dirty="0"/>
                    </a:p>
                  </a:txBody>
                  <a:tcPr/>
                </a:tc>
                <a:tc>
                  <a:txBody>
                    <a:bodyPr/>
                    <a:lstStyle/>
                    <a:p>
                      <a:pPr algn="ctr" rtl="1"/>
                      <a:r>
                        <a:rPr lang="en-US" dirty="0" smtClean="0"/>
                        <a:t>410</a:t>
                      </a:r>
                      <a:endParaRPr lang="ar-IQ" dirty="0"/>
                    </a:p>
                  </a:txBody>
                  <a:tcPr/>
                </a:tc>
                <a:tc>
                  <a:txBody>
                    <a:bodyPr/>
                    <a:lstStyle/>
                    <a:p>
                      <a:pPr algn="ctr" rtl="1"/>
                      <a:r>
                        <a:rPr lang="en-US" dirty="0" smtClean="0"/>
                        <a:t>Engineering Group</a:t>
                      </a:r>
                      <a:endParaRPr lang="ar-IQ" dirty="0"/>
                    </a:p>
                  </a:txBody>
                  <a:tcPr/>
                </a:tc>
              </a:tr>
              <a:tr h="370840">
                <a:tc>
                  <a:txBody>
                    <a:bodyPr/>
                    <a:lstStyle/>
                    <a:p>
                      <a:pPr algn="ctr" rtl="1"/>
                      <a:r>
                        <a:rPr lang="en-US" dirty="0" smtClean="0"/>
                        <a:t>430</a:t>
                      </a:r>
                      <a:endParaRPr lang="ar-IQ" dirty="0"/>
                    </a:p>
                  </a:txBody>
                  <a:tcPr/>
                </a:tc>
                <a:tc>
                  <a:txBody>
                    <a:bodyPr/>
                    <a:lstStyle/>
                    <a:p>
                      <a:pPr algn="ctr" rtl="1"/>
                      <a:r>
                        <a:rPr lang="en-US" dirty="0" smtClean="0"/>
                        <a:t>390</a:t>
                      </a:r>
                      <a:endParaRPr lang="ar-IQ" dirty="0"/>
                    </a:p>
                  </a:txBody>
                  <a:tcPr/>
                </a:tc>
                <a:tc>
                  <a:txBody>
                    <a:bodyPr/>
                    <a:lstStyle/>
                    <a:p>
                      <a:pPr algn="ctr" rtl="1"/>
                      <a:r>
                        <a:rPr lang="en-US" dirty="0" smtClean="0"/>
                        <a:t>Pure Sciences</a:t>
                      </a:r>
                      <a:r>
                        <a:rPr lang="en-US" baseline="0" dirty="0" smtClean="0"/>
                        <a:t> Group</a:t>
                      </a:r>
                      <a:endParaRPr lang="ar-IQ" dirty="0"/>
                    </a:p>
                  </a:txBody>
                  <a:tcPr/>
                </a:tc>
              </a:tr>
              <a:tr h="370840">
                <a:tc>
                  <a:txBody>
                    <a:bodyPr/>
                    <a:lstStyle/>
                    <a:p>
                      <a:pPr algn="ctr" rtl="1"/>
                      <a:r>
                        <a:rPr lang="en-US" dirty="0" smtClean="0"/>
                        <a:t>430</a:t>
                      </a:r>
                      <a:endParaRPr lang="ar-IQ" dirty="0"/>
                    </a:p>
                  </a:txBody>
                  <a:tcPr/>
                </a:tc>
                <a:tc>
                  <a:txBody>
                    <a:bodyPr/>
                    <a:lstStyle/>
                    <a:p>
                      <a:pPr algn="ctr" rtl="1"/>
                      <a:r>
                        <a:rPr lang="en-US" dirty="0" smtClean="0"/>
                        <a:t>390</a:t>
                      </a:r>
                      <a:endParaRPr lang="ar-IQ"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Agriculture</a:t>
                      </a:r>
                      <a:r>
                        <a:rPr lang="en-US" baseline="0" dirty="0" smtClean="0"/>
                        <a:t> and </a:t>
                      </a:r>
                      <a:r>
                        <a:rPr lang="ar-IQ" baseline="0" noProof="0" dirty="0" smtClean="0"/>
                        <a:t>Vetrinary</a:t>
                      </a:r>
                      <a:endParaRPr kumimoji="0" lang="ar-IQ" b="0" kern="1200" noProof="0" dirty="0" smtClean="0">
                        <a:solidFill>
                          <a:schemeClr val="dk1"/>
                        </a:solidFill>
                        <a:latin typeface="+mn-lt"/>
                        <a:ea typeface="+mn-ea"/>
                        <a:cs typeface="+mn-cs"/>
                      </a:endParaRPr>
                    </a:p>
                    <a:p>
                      <a:pPr algn="ctr" rtl="0"/>
                      <a:r>
                        <a:rPr lang="en-US" baseline="0" dirty="0" smtClean="0"/>
                        <a:t>Sciences Group </a:t>
                      </a:r>
                      <a:endParaRPr lang="ar-IQ" dirty="0"/>
                    </a:p>
                  </a:txBody>
                  <a:tcPr/>
                </a:tc>
              </a:tr>
              <a:tr h="370840">
                <a:tc>
                  <a:txBody>
                    <a:bodyPr/>
                    <a:lstStyle/>
                    <a:p>
                      <a:pPr algn="ctr" rtl="1"/>
                      <a:r>
                        <a:rPr lang="en-US" dirty="0" smtClean="0"/>
                        <a:t>410</a:t>
                      </a:r>
                      <a:endParaRPr lang="ar-IQ" dirty="0"/>
                    </a:p>
                  </a:txBody>
                  <a:tcPr/>
                </a:tc>
                <a:tc>
                  <a:txBody>
                    <a:bodyPr/>
                    <a:lstStyle/>
                    <a:p>
                      <a:pPr algn="ctr" rtl="1"/>
                      <a:r>
                        <a:rPr lang="en-US" dirty="0" smtClean="0"/>
                        <a:t>370</a:t>
                      </a:r>
                      <a:endParaRPr lang="ar-IQ" dirty="0"/>
                    </a:p>
                  </a:txBody>
                  <a:tcPr/>
                </a:tc>
                <a:tc>
                  <a:txBody>
                    <a:bodyPr/>
                    <a:lstStyle/>
                    <a:p>
                      <a:pPr algn="ctr" rtl="1"/>
                      <a:r>
                        <a:rPr lang="en-US" dirty="0" smtClean="0"/>
                        <a:t>Management and legal Sciences Group</a:t>
                      </a:r>
                      <a:endParaRPr lang="ar-IQ" dirty="0"/>
                    </a:p>
                  </a:txBody>
                  <a:tcPr/>
                </a:tc>
              </a:tr>
              <a:tr h="370840">
                <a:tc>
                  <a:txBody>
                    <a:bodyPr/>
                    <a:lstStyle/>
                    <a:p>
                      <a:pPr algn="ctr" rtl="1"/>
                      <a:r>
                        <a:rPr lang="en-US" dirty="0" smtClean="0"/>
                        <a:t>390</a:t>
                      </a:r>
                      <a:endParaRPr lang="ar-IQ" dirty="0"/>
                    </a:p>
                  </a:txBody>
                  <a:tcPr/>
                </a:tc>
                <a:tc>
                  <a:txBody>
                    <a:bodyPr/>
                    <a:lstStyle/>
                    <a:p>
                      <a:pPr algn="ctr" rtl="1"/>
                      <a:r>
                        <a:rPr lang="en-US" dirty="0" smtClean="0"/>
                        <a:t>350</a:t>
                      </a:r>
                      <a:endParaRPr lang="ar-IQ" dirty="0"/>
                    </a:p>
                  </a:txBody>
                  <a:tcPr/>
                </a:tc>
                <a:tc>
                  <a:txBody>
                    <a:bodyPr/>
                    <a:lstStyle/>
                    <a:p>
                      <a:pPr algn="ctr" rtl="1"/>
                      <a:r>
                        <a:rPr kumimoji="0" lang="en-US" sz="1800" kern="1200" dirty="0" smtClean="0">
                          <a:solidFill>
                            <a:schemeClr val="dk1"/>
                          </a:solidFill>
                          <a:latin typeface="+mn-lt"/>
                          <a:ea typeface="+mn-ea"/>
                          <a:cs typeface="+mn-cs"/>
                        </a:rPr>
                        <a:t>Humanities </a:t>
                      </a:r>
                      <a:r>
                        <a:rPr lang="en-US" dirty="0" smtClean="0"/>
                        <a:t>Sciences Group </a:t>
                      </a:r>
                      <a:endParaRPr lang="ar-IQ" dirty="0"/>
                    </a:p>
                  </a:txBody>
                  <a:tcPr/>
                </a:tc>
              </a:tr>
            </a:tbl>
          </a:graphicData>
        </a:graphic>
      </p:graphicFrame>
      <p:sp>
        <p:nvSpPr>
          <p:cNvPr id="4" name="Slide Number Placeholder 3"/>
          <p:cNvSpPr>
            <a:spLocks noGrp="1"/>
          </p:cNvSpPr>
          <p:nvPr>
            <p:ph type="sldNum" sz="quarter" idx="12"/>
          </p:nvPr>
        </p:nvSpPr>
        <p:spPr/>
        <p:txBody>
          <a:bodyPr/>
          <a:lstStyle/>
          <a:p>
            <a:fld id="{A4685C7C-C4FE-45FF-A431-A5AE0391C1F3}" type="slidenum">
              <a:rPr lang="ar-IQ" smtClean="0"/>
              <a:pPr/>
              <a:t>15</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632666"/>
          </a:xfrm>
        </p:spPr>
        <p:txBody>
          <a:bodyPr>
            <a:normAutofit fontScale="90000"/>
          </a:bodyPr>
          <a:lstStyle/>
          <a:p>
            <a:pPr algn="ctr"/>
            <a:r>
              <a:rPr lang="en-US" sz="4000" b="1" dirty="0" smtClean="0"/>
              <a:t>TOEFL Preparation Programme</a:t>
            </a:r>
            <a:endParaRPr lang="ar-IQ" sz="4000" b="1" dirty="0"/>
          </a:p>
        </p:txBody>
      </p:sp>
      <p:sp>
        <p:nvSpPr>
          <p:cNvPr id="3" name="Content Placeholder 2"/>
          <p:cNvSpPr>
            <a:spLocks noGrp="1"/>
          </p:cNvSpPr>
          <p:nvPr>
            <p:ph idx="1"/>
          </p:nvPr>
        </p:nvSpPr>
        <p:spPr/>
        <p:txBody>
          <a:bodyPr/>
          <a:lstStyle/>
          <a:p>
            <a:pPr algn="l" rtl="0">
              <a:buNone/>
            </a:pPr>
            <a:r>
              <a:rPr lang="en-US" dirty="0" smtClean="0"/>
              <a:t>	We offer in English Learning Unit (ELU) a 90 –hour programme which focus on the development of test-taking skills and strategies through:</a:t>
            </a:r>
          </a:p>
          <a:p>
            <a:pPr algn="l" rtl="0"/>
            <a:r>
              <a:rPr lang="en-US" dirty="0" smtClean="0"/>
              <a:t>Listening practice.</a:t>
            </a:r>
          </a:p>
          <a:p>
            <a:pPr algn="l" rtl="0"/>
            <a:r>
              <a:rPr lang="en-US" dirty="0" smtClean="0"/>
              <a:t>Reading and Vocabulary practice.</a:t>
            </a:r>
          </a:p>
          <a:p>
            <a:pPr algn="l" rtl="0"/>
            <a:r>
              <a:rPr lang="en-US" dirty="0" smtClean="0"/>
              <a:t>Speaking practice</a:t>
            </a:r>
          </a:p>
          <a:p>
            <a:pPr algn="l" rtl="0"/>
            <a:r>
              <a:rPr lang="en-US" dirty="0" smtClean="0"/>
              <a:t>Structure practice</a:t>
            </a:r>
          </a:p>
          <a:p>
            <a:pPr algn="l" rtl="0"/>
            <a:r>
              <a:rPr lang="en-US" dirty="0" smtClean="0"/>
              <a:t>Writing practice</a:t>
            </a:r>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16</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632666"/>
          </a:xfrm>
        </p:spPr>
        <p:txBody>
          <a:bodyPr>
            <a:normAutofit fontScale="90000"/>
          </a:bodyPr>
          <a:lstStyle/>
          <a:p>
            <a:pPr algn="ctr" rtl="0"/>
            <a:r>
              <a:rPr lang="en-US" sz="4000" dirty="0" smtClean="0"/>
              <a:t>Other English Courses</a:t>
            </a:r>
            <a:endParaRPr lang="ar-IQ" sz="4000" dirty="0"/>
          </a:p>
        </p:txBody>
      </p:sp>
      <p:sp>
        <p:nvSpPr>
          <p:cNvPr id="3" name="Content Placeholder 2"/>
          <p:cNvSpPr>
            <a:spLocks noGrp="1"/>
          </p:cNvSpPr>
          <p:nvPr>
            <p:ph idx="1"/>
          </p:nvPr>
        </p:nvSpPr>
        <p:spPr>
          <a:xfrm>
            <a:off x="457200" y="1428736"/>
            <a:ext cx="8229600" cy="4895864"/>
          </a:xfrm>
        </p:spPr>
        <p:txBody>
          <a:bodyPr>
            <a:normAutofit fontScale="92500" lnSpcReduction="10000"/>
          </a:bodyPr>
          <a:lstStyle/>
          <a:p>
            <a:pPr algn="l" rtl="0">
              <a:buNone/>
            </a:pPr>
            <a:r>
              <a:rPr lang="en-US" dirty="0" smtClean="0"/>
              <a:t>	We also offer at our ELU other English courses depending on English Proficiency Levels:</a:t>
            </a:r>
          </a:p>
          <a:p>
            <a:pPr algn="l" rtl="0">
              <a:buNone/>
            </a:pPr>
            <a:r>
              <a:rPr lang="en-US" dirty="0" smtClean="0"/>
              <a:t>	- </a:t>
            </a:r>
            <a:r>
              <a:rPr lang="en-US" dirty="0" smtClean="0">
                <a:solidFill>
                  <a:srgbClr val="C00000"/>
                </a:solidFill>
                <a:effectLst>
                  <a:outerShdw blurRad="38100" dist="38100" dir="2700000" algn="tl">
                    <a:srgbClr val="000000">
                      <a:alpha val="43137"/>
                    </a:srgbClr>
                  </a:outerShdw>
                </a:effectLst>
              </a:rPr>
              <a:t>Advanced:</a:t>
            </a:r>
            <a:r>
              <a:rPr lang="en-US" dirty="0" smtClean="0"/>
              <a:t> Able to clearly communicate any idea in English. Able to understand conversations and lectures with minimal difficulty for university-level study on completion of advance level.</a:t>
            </a:r>
          </a:p>
          <a:p>
            <a:pPr algn="l" rtl="0">
              <a:buNone/>
            </a:pPr>
            <a:r>
              <a:rPr lang="en-US" dirty="0" smtClean="0"/>
              <a:t>	- </a:t>
            </a:r>
            <a:r>
              <a:rPr lang="en-US" dirty="0" smtClean="0">
                <a:solidFill>
                  <a:srgbClr val="C00000"/>
                </a:solidFill>
                <a:effectLst>
                  <a:outerShdw blurRad="38100" dist="38100" dir="2700000" algn="tl">
                    <a:srgbClr val="000000">
                      <a:alpha val="43137"/>
                    </a:srgbClr>
                  </a:outerShdw>
                </a:effectLst>
              </a:rPr>
              <a:t>Intermediate:</a:t>
            </a:r>
            <a:r>
              <a:rPr lang="en-US" dirty="0" smtClean="0"/>
              <a:t> Able to understand most questions and statements at normal speaking speed. Able to sustain a conversation with a native speaker about topics familiar to the student.</a:t>
            </a:r>
          </a:p>
          <a:p>
            <a:pPr algn="l" rtl="0">
              <a:buNone/>
            </a:pPr>
            <a:r>
              <a:rPr lang="en-US" dirty="0" smtClean="0"/>
              <a:t>	- </a:t>
            </a:r>
            <a:r>
              <a:rPr lang="en-US" dirty="0" smtClean="0">
                <a:solidFill>
                  <a:srgbClr val="C00000"/>
                </a:solidFill>
                <a:effectLst>
                  <a:outerShdw blurRad="38100" dist="38100" dir="2700000" algn="tl">
                    <a:srgbClr val="000000">
                      <a:alpha val="43137"/>
                    </a:srgbClr>
                  </a:outerShdw>
                </a:effectLst>
              </a:rPr>
              <a:t>Elementary:</a:t>
            </a:r>
            <a:r>
              <a:rPr lang="en-US" dirty="0" smtClean="0"/>
              <a:t> Able to understand and respond to simple questions and directions from a native speaker. Able to participate in brief conversations on everyday topics.</a:t>
            </a:r>
          </a:p>
          <a:p>
            <a:pPr algn="l" rtl="0">
              <a:buNone/>
            </a:pPr>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17</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04104"/>
          </a:xfrm>
        </p:spPr>
        <p:txBody>
          <a:bodyPr>
            <a:normAutofit/>
          </a:bodyPr>
          <a:lstStyle/>
          <a:p>
            <a:pPr algn="ctr"/>
            <a:r>
              <a:rPr lang="en-US" sz="3600" b="1" dirty="0" smtClean="0"/>
              <a:t>ETS (Educational Testing Service)</a:t>
            </a:r>
            <a:endParaRPr lang="ar-IQ" sz="3600" b="1" dirty="0"/>
          </a:p>
        </p:txBody>
      </p:sp>
      <p:sp>
        <p:nvSpPr>
          <p:cNvPr id="3" name="Content Placeholder 2"/>
          <p:cNvSpPr>
            <a:spLocks noGrp="1"/>
          </p:cNvSpPr>
          <p:nvPr>
            <p:ph idx="1"/>
          </p:nvPr>
        </p:nvSpPr>
        <p:spPr/>
        <p:txBody>
          <a:bodyPr/>
          <a:lstStyle/>
          <a:p>
            <a:pPr algn="l" rtl="0">
              <a:buNone/>
            </a:pPr>
            <a:r>
              <a:rPr lang="en-US" dirty="0" smtClean="0"/>
              <a:t>	A nonprofit ETS, founded in 1947, develops, administers and scores more than 50 million tests annually — including:</a:t>
            </a:r>
          </a:p>
          <a:p>
            <a:pPr algn="l" rtl="0"/>
            <a:r>
              <a:rPr lang="en-US" dirty="0" smtClean="0"/>
              <a:t> the TOEFL® and TOEIC® tests, </a:t>
            </a:r>
          </a:p>
          <a:p>
            <a:pPr algn="l" rtl="0"/>
            <a:r>
              <a:rPr lang="en-US" dirty="0" smtClean="0"/>
              <a:t>the GRE® General and Subject Tests </a:t>
            </a:r>
          </a:p>
          <a:p>
            <a:pPr algn="l" rtl="0"/>
            <a:r>
              <a:rPr lang="en-US" dirty="0" smtClean="0"/>
              <a:t>and </a:t>
            </a:r>
            <a:r>
              <a:rPr lang="en-US" i="1" dirty="0" smtClean="0"/>
              <a:t>The Praxis Series</a:t>
            </a:r>
            <a:r>
              <a:rPr lang="en-US" dirty="0" smtClean="0"/>
              <a:t>™ assessments — </a:t>
            </a:r>
          </a:p>
          <a:p>
            <a:pPr algn="l" rtl="0">
              <a:buNone/>
            </a:pPr>
            <a:r>
              <a:rPr lang="en-US" dirty="0" smtClean="0"/>
              <a:t>	in more than 180 countries, and at over 9,000 locations worldwide.</a:t>
            </a:r>
          </a:p>
          <a:p>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18</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04104"/>
          </a:xfrm>
        </p:spPr>
        <p:txBody>
          <a:bodyPr>
            <a:normAutofit/>
          </a:bodyPr>
          <a:lstStyle/>
          <a:p>
            <a:pPr algn="ctr" rtl="0"/>
            <a:r>
              <a:rPr lang="en-US" sz="3600" b="1" dirty="0" smtClean="0"/>
              <a:t>What is the GRE?</a:t>
            </a:r>
            <a:endParaRPr lang="en-US" sz="3600" dirty="0"/>
          </a:p>
        </p:txBody>
      </p:sp>
      <p:sp>
        <p:nvSpPr>
          <p:cNvPr id="3" name="Content Placeholder 2"/>
          <p:cNvSpPr>
            <a:spLocks noGrp="1"/>
          </p:cNvSpPr>
          <p:nvPr>
            <p:ph idx="1"/>
          </p:nvPr>
        </p:nvSpPr>
        <p:spPr/>
        <p:txBody>
          <a:bodyPr>
            <a:normAutofit fontScale="85000" lnSpcReduction="20000"/>
          </a:bodyPr>
          <a:lstStyle/>
          <a:p>
            <a:pPr algn="l" rtl="0">
              <a:buNone/>
            </a:pPr>
            <a:r>
              <a:rPr lang="en-US" dirty="0" smtClean="0"/>
              <a:t>	</a:t>
            </a:r>
            <a:r>
              <a:rPr lang="en-US" dirty="0" smtClean="0">
                <a:solidFill>
                  <a:srgbClr val="FF0000"/>
                </a:solidFill>
                <a:effectLst>
                  <a:outerShdw blurRad="38100" dist="38100" dir="2700000" algn="tl">
                    <a:srgbClr val="000000">
                      <a:alpha val="43137"/>
                    </a:srgbClr>
                  </a:outerShdw>
                </a:effectLst>
              </a:rPr>
              <a:t>The Graduate Record Examination </a:t>
            </a:r>
            <a:r>
              <a:rPr lang="en-US" dirty="0" smtClean="0"/>
              <a:t>(GRE) consists of two separate tests: </a:t>
            </a:r>
          </a:p>
          <a:p>
            <a:pPr algn="l" rtl="0">
              <a:buNone/>
            </a:pPr>
            <a:r>
              <a:rPr lang="en-US" dirty="0" smtClean="0"/>
              <a:t>	- </a:t>
            </a:r>
            <a:r>
              <a:rPr lang="en-US" dirty="0" smtClean="0">
                <a:solidFill>
                  <a:schemeClr val="accent1">
                    <a:lumMod val="75000"/>
                  </a:schemeClr>
                </a:solidFill>
              </a:rPr>
              <a:t>the General Test and </a:t>
            </a:r>
          </a:p>
          <a:p>
            <a:pPr algn="l" rtl="0">
              <a:buNone/>
            </a:pPr>
            <a:r>
              <a:rPr lang="en-US" dirty="0" smtClean="0"/>
              <a:t>	- </a:t>
            </a:r>
            <a:r>
              <a:rPr lang="en-US" dirty="0" smtClean="0">
                <a:solidFill>
                  <a:schemeClr val="accent1">
                    <a:lumMod val="75000"/>
                  </a:schemeClr>
                </a:solidFill>
              </a:rPr>
              <a:t>the Subject Test in psychology. </a:t>
            </a:r>
          </a:p>
          <a:p>
            <a:pPr algn="l" rtl="0">
              <a:buNone/>
            </a:pPr>
            <a:r>
              <a:rPr lang="en-US" b="1" i="1" dirty="0" smtClean="0"/>
              <a:t>	- </a:t>
            </a:r>
            <a:r>
              <a:rPr lang="en-US" dirty="0" smtClean="0"/>
              <a:t>The General Test is composed of three parts--verbal, quantitative, and analytical writing. The verbal and the quantitative tests each yield a separate score between 200-800</a:t>
            </a:r>
            <a:r>
              <a:rPr lang="en-US" b="1" i="1" dirty="0" smtClean="0"/>
              <a:t>.</a:t>
            </a:r>
            <a:r>
              <a:rPr lang="en-US" dirty="0" smtClean="0"/>
              <a:t> </a:t>
            </a:r>
          </a:p>
          <a:p>
            <a:pPr algn="l" rtl="0">
              <a:buNone/>
            </a:pPr>
            <a:r>
              <a:rPr lang="en-US" dirty="0" smtClean="0"/>
              <a:t>	- Scores on the analytical writing test are reported in ½-point increments along a scale of 0 to 6. </a:t>
            </a:r>
          </a:p>
          <a:p>
            <a:pPr algn="l" rtl="0">
              <a:buNone/>
            </a:pPr>
            <a:r>
              <a:rPr lang="en-US" dirty="0" smtClean="0"/>
              <a:t>	- The Subject Test, required by only some programs, measures knowledge of psychological concepts that are essential to graduate study; it also yields a score of from 200-800.</a:t>
            </a:r>
          </a:p>
          <a:p>
            <a:pPr algn="l" rtl="0">
              <a:buNone/>
            </a:pPr>
            <a:r>
              <a:rPr lang="en-US" b="1" i="1" dirty="0" smtClean="0"/>
              <a:t>	- It is essential that you do well--at least 550</a:t>
            </a:r>
            <a:r>
              <a:rPr lang="en-US" dirty="0" smtClean="0"/>
              <a:t> </a:t>
            </a:r>
            <a:r>
              <a:rPr lang="en-US" b="1" i="1" dirty="0" smtClean="0"/>
              <a:t>on each test.</a:t>
            </a:r>
            <a:endParaRPr lang="en-US" dirty="0" smtClean="0"/>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19</a:t>
            </a:fld>
            <a:endParaRPr lang="ar-IQ"/>
          </a:p>
        </p:txBody>
      </p:sp>
    </p:spTree>
  </p:cSld>
  <p:clrMapOvr>
    <a:masterClrMapping/>
  </p:clrMapOvr>
  <p:transition spd="med">
    <p:wipe dir="d"/>
    <p:sndAc>
      <p:stSnd>
        <p:snd r:embed="rId2" name="typ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229600" cy="642934"/>
          </a:xfrm>
        </p:spPr>
        <p:style>
          <a:lnRef idx="0">
            <a:scrgbClr r="0" g="0" b="0"/>
          </a:lnRef>
          <a:fillRef idx="1002">
            <a:schemeClr val="lt2"/>
          </a:fillRef>
          <a:effectRef idx="0">
            <a:scrgbClr r="0" g="0" b="0"/>
          </a:effectRef>
          <a:fontRef idx="major"/>
        </p:style>
        <p:txBody>
          <a:bodyPr>
            <a:normAutofit/>
          </a:bodyPr>
          <a:lstStyle/>
          <a:p>
            <a:pPr algn="ctr"/>
            <a:r>
              <a:rPr lang="en-US" sz="3600" b="1" dirty="0">
                <a:solidFill>
                  <a:schemeClr val="accent2">
                    <a:lumMod val="50000"/>
                  </a:schemeClr>
                </a:solidFill>
              </a:rPr>
              <a:t>What is TOEFL</a:t>
            </a:r>
            <a:endParaRPr lang="ar-IQ" sz="3600" dirty="0">
              <a:solidFill>
                <a:schemeClr val="accent2">
                  <a:lumMod val="50000"/>
                </a:schemeClr>
              </a:solidFill>
            </a:endParaRPr>
          </a:p>
        </p:txBody>
      </p:sp>
      <p:sp>
        <p:nvSpPr>
          <p:cNvPr id="3" name="Content Placeholder 2"/>
          <p:cNvSpPr>
            <a:spLocks noGrp="1"/>
          </p:cNvSpPr>
          <p:nvPr>
            <p:ph idx="1"/>
          </p:nvPr>
        </p:nvSpPr>
        <p:spPr>
          <a:xfrm>
            <a:off x="500034" y="2285992"/>
            <a:ext cx="8229600" cy="3208032"/>
          </a:xfrm>
        </p:spPr>
        <p:txBody>
          <a:bodyPr/>
          <a:lstStyle/>
          <a:p>
            <a:pPr algn="l" rtl="0"/>
            <a:r>
              <a:rPr lang="en-US" b="1" dirty="0"/>
              <a:t>The TOEFL test is an internationally accepted standard of English that measures the academic English proficiency of a non-native speaker of English. </a:t>
            </a:r>
            <a:endParaRPr lang="en-US" b="1" dirty="0" smtClean="0"/>
          </a:p>
          <a:p>
            <a:pPr algn="l" rtl="0"/>
            <a:r>
              <a:rPr lang="en-US" b="1" dirty="0" smtClean="0"/>
              <a:t>The </a:t>
            </a:r>
            <a:r>
              <a:rPr lang="en-US" b="1" dirty="0"/>
              <a:t>TOEFL test is required by more than </a:t>
            </a:r>
            <a:r>
              <a:rPr lang="en-US" b="1" dirty="0" smtClean="0"/>
              <a:t>7,000 </a:t>
            </a:r>
            <a:r>
              <a:rPr lang="en-US" b="1" dirty="0"/>
              <a:t>colleges, universities and licensing agencies in 110 countries throughout the world.</a:t>
            </a:r>
            <a:endParaRPr lang="en-US" dirty="0"/>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2</a:t>
            </a:fld>
            <a:endParaRPr lang="ar-IQ"/>
          </a:p>
        </p:txBody>
      </p:sp>
    </p:spTree>
  </p:cSld>
  <p:clrMapOvr>
    <a:masterClrMapping/>
  </p:clrMapOvr>
  <p:transition spd="med">
    <p:wedge/>
    <p:sndAc>
      <p:stSnd>
        <p:snd r:embed="rId2" name="typ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04104"/>
          </a:xfrm>
        </p:spPr>
        <p:txBody>
          <a:bodyPr>
            <a:normAutofit/>
          </a:bodyPr>
          <a:lstStyle/>
          <a:p>
            <a:pPr algn="ctr"/>
            <a:r>
              <a:rPr lang="en-US" sz="4000" b="1" dirty="0" smtClean="0"/>
              <a:t>Additional ETS services</a:t>
            </a:r>
            <a:endParaRPr lang="ar-IQ" sz="4000" b="1" dirty="0"/>
          </a:p>
        </p:txBody>
      </p:sp>
      <p:sp>
        <p:nvSpPr>
          <p:cNvPr id="3" name="Content Placeholder 2"/>
          <p:cNvSpPr>
            <a:spLocks noGrp="1"/>
          </p:cNvSpPr>
          <p:nvPr>
            <p:ph idx="1"/>
          </p:nvPr>
        </p:nvSpPr>
        <p:spPr/>
        <p:txBody>
          <a:bodyPr>
            <a:normAutofit/>
          </a:bodyPr>
          <a:lstStyle/>
          <a:p>
            <a:pPr algn="l" rtl="0">
              <a:buNone/>
            </a:pPr>
            <a:r>
              <a:rPr lang="en-US" dirty="0" smtClean="0"/>
              <a:t>	Educational Testing Service offers:</a:t>
            </a:r>
          </a:p>
          <a:p>
            <a:pPr algn="l" rtl="0"/>
            <a:r>
              <a:rPr lang="en-US" dirty="0" smtClean="0"/>
              <a:t> consulting services, </a:t>
            </a:r>
          </a:p>
          <a:p>
            <a:pPr algn="l" rtl="0"/>
            <a:r>
              <a:rPr lang="en-US" dirty="0" smtClean="0"/>
              <a:t>technical assistance, </a:t>
            </a:r>
          </a:p>
          <a:p>
            <a:pPr algn="l" rtl="0"/>
            <a:r>
              <a:rPr lang="en-US" dirty="0" smtClean="0"/>
              <a:t>custom assessments, </a:t>
            </a:r>
          </a:p>
          <a:p>
            <a:pPr algn="l" rtl="0"/>
            <a:r>
              <a:rPr lang="en-US" dirty="0" smtClean="0"/>
              <a:t>in-depth research, </a:t>
            </a:r>
          </a:p>
          <a:p>
            <a:pPr algn="l" rtl="0"/>
            <a:r>
              <a:rPr lang="en-US" dirty="0" smtClean="0"/>
              <a:t>and other solutions </a:t>
            </a:r>
          </a:p>
          <a:p>
            <a:pPr algn="l" rtl="0">
              <a:buNone/>
            </a:pPr>
            <a:r>
              <a:rPr lang="en-US" dirty="0" smtClean="0"/>
              <a:t>	for school districts, institutions, businesses and government agencies throughout the world. </a:t>
            </a:r>
          </a:p>
          <a:p>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20</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704104"/>
          </a:xfrm>
        </p:spPr>
        <p:txBody>
          <a:bodyPr>
            <a:normAutofit/>
          </a:bodyPr>
          <a:lstStyle/>
          <a:p>
            <a:pPr algn="ctr" rtl="0"/>
            <a:r>
              <a:rPr lang="en-US" sz="4000" b="1" dirty="0" smtClean="0"/>
              <a:t>ETS License</a:t>
            </a:r>
            <a:endParaRPr lang="ar-IQ" sz="4000" b="1" dirty="0"/>
          </a:p>
        </p:txBody>
      </p:sp>
      <p:sp>
        <p:nvSpPr>
          <p:cNvPr id="3" name="Content Placeholder 2"/>
          <p:cNvSpPr>
            <a:spLocks noGrp="1"/>
          </p:cNvSpPr>
          <p:nvPr>
            <p:ph idx="1"/>
          </p:nvPr>
        </p:nvSpPr>
        <p:spPr>
          <a:xfrm>
            <a:off x="457200" y="1571612"/>
            <a:ext cx="8229600" cy="4752988"/>
          </a:xfrm>
        </p:spPr>
        <p:txBody>
          <a:bodyPr>
            <a:normAutofit fontScale="77500" lnSpcReduction="20000"/>
          </a:bodyPr>
          <a:lstStyle/>
          <a:p>
            <a:pPr algn="l" rtl="0"/>
            <a:endParaRPr lang="en-US" b="1" dirty="0" smtClean="0"/>
          </a:p>
          <a:p>
            <a:pPr algn="l" rtl="0"/>
            <a:r>
              <a:rPr lang="en-US" b="1" dirty="0" smtClean="0"/>
              <a:t>TOEFL® — Test of English as a Foreign Language™</a:t>
            </a:r>
          </a:p>
          <a:p>
            <a:pPr algn="l" rtl="0">
              <a:buNone/>
            </a:pPr>
            <a:r>
              <a:rPr lang="en-US" dirty="0" smtClean="0"/>
              <a:t>	</a:t>
            </a:r>
            <a:r>
              <a:rPr lang="en-US" dirty="0" smtClean="0">
                <a:solidFill>
                  <a:srgbClr val="C00000"/>
                </a:solidFill>
                <a:effectLst>
                  <a:outerShdw blurRad="38100" dist="38100" dir="2700000" algn="tl">
                    <a:srgbClr val="000000">
                      <a:alpha val="43137"/>
                    </a:srgbClr>
                  </a:outerShdw>
                </a:effectLst>
              </a:rPr>
              <a:t>The TOEFL </a:t>
            </a:r>
            <a:r>
              <a:rPr lang="en-US" dirty="0" smtClean="0"/>
              <a:t>test measures the ability of nonnative speakers of English to communicate in English in the college or university classroom. Test scores are used in the admissions process at more than 7,000 academic institutions throughout the world.</a:t>
            </a:r>
          </a:p>
          <a:p>
            <a:pPr algn="l" rtl="0"/>
            <a:r>
              <a:rPr lang="en-US" b="1" dirty="0" smtClean="0"/>
              <a:t>TOEFL® ITP — Institutional Testing Program</a:t>
            </a:r>
          </a:p>
          <a:p>
            <a:pPr algn="l" rtl="0">
              <a:buNone/>
            </a:pPr>
            <a:r>
              <a:rPr lang="en-US" dirty="0" smtClean="0">
                <a:solidFill>
                  <a:srgbClr val="C00000"/>
                </a:solidFill>
                <a:effectLst>
                  <a:outerShdw blurRad="38100" dist="38100" dir="2700000" algn="tl">
                    <a:srgbClr val="000000">
                      <a:alpha val="43137"/>
                    </a:srgbClr>
                  </a:outerShdw>
                </a:effectLst>
              </a:rPr>
              <a:t>	The TOEFL ITP </a:t>
            </a:r>
            <a:r>
              <a:rPr lang="en-US" dirty="0" smtClean="0"/>
              <a:t>measures English-language proficiency at the intermediate-to-advanced levels and is used for academic placement, progress evaluation, exit testing and other situations that do not require a secured testing environment.</a:t>
            </a:r>
            <a:r>
              <a:rPr lang="en-US" b="1" dirty="0" smtClean="0"/>
              <a:t> </a:t>
            </a:r>
          </a:p>
          <a:p>
            <a:pPr algn="l" rtl="0"/>
            <a:r>
              <a:rPr lang="en-US" b="1" dirty="0" smtClean="0"/>
              <a:t>GRE® — Graduate Record Examinations®</a:t>
            </a:r>
          </a:p>
          <a:p>
            <a:pPr algn="l" rtl="0">
              <a:buNone/>
            </a:pPr>
            <a:r>
              <a:rPr lang="en-US" dirty="0" smtClean="0"/>
              <a:t>	</a:t>
            </a:r>
            <a:r>
              <a:rPr lang="en-US" dirty="0" smtClean="0">
                <a:solidFill>
                  <a:srgbClr val="C00000"/>
                </a:solidFill>
                <a:effectLst>
                  <a:outerShdw blurRad="38100" dist="38100" dir="2700000" algn="tl">
                    <a:srgbClr val="000000">
                      <a:alpha val="43137"/>
                    </a:srgbClr>
                  </a:outerShdw>
                </a:effectLst>
              </a:rPr>
              <a:t>The GRE</a:t>
            </a:r>
            <a:r>
              <a:rPr lang="en-US" dirty="0" smtClean="0">
                <a:solidFill>
                  <a:srgbClr val="C00000"/>
                </a:solidFill>
              </a:rPr>
              <a:t> </a:t>
            </a:r>
            <a:r>
              <a:rPr lang="en-US" dirty="0" smtClean="0"/>
              <a:t>tests measure skills that assist graduate schools, business schools and departments with admissions activities, guidance and placement, program evaluation and selection of fellowship recipients.</a:t>
            </a:r>
          </a:p>
          <a:p>
            <a:pPr algn="l" rtl="0">
              <a:buNone/>
            </a:pPr>
            <a:endParaRPr lang="en-US" dirty="0" smtClean="0"/>
          </a:p>
          <a:p>
            <a:pPr algn="l" rtl="0"/>
            <a:endParaRPr lang="en-US" dirty="0" smtClean="0"/>
          </a:p>
          <a:p>
            <a:pPr algn="l" rtl="0">
              <a:buNone/>
            </a:pPr>
            <a:endParaRPr lang="en-US" dirty="0" smtClean="0"/>
          </a:p>
          <a:p>
            <a:pPr algn="l" rtl="0"/>
            <a:endParaRPr lang="en-US" dirty="0" smtClean="0"/>
          </a:p>
          <a:p>
            <a:pPr algn="l" rtl="0">
              <a:buNone/>
            </a:pPr>
            <a:endParaRPr lang="en-US" dirty="0" smtClean="0"/>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21</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632666"/>
          </a:xfrm>
        </p:spPr>
        <p:style>
          <a:lnRef idx="0">
            <a:scrgbClr r="0" g="0" b="0"/>
          </a:lnRef>
          <a:fillRef idx="1002">
            <a:schemeClr val="lt2"/>
          </a:fillRef>
          <a:effectRef idx="0">
            <a:scrgbClr r="0" g="0" b="0"/>
          </a:effectRef>
          <a:fontRef idx="major"/>
        </p:style>
        <p:txBody>
          <a:bodyPr>
            <a:normAutofit fontScale="90000"/>
          </a:bodyPr>
          <a:lstStyle/>
          <a:p>
            <a:pPr algn="ctr"/>
            <a:r>
              <a:rPr lang="en-US" sz="4000" b="1" dirty="0" smtClean="0">
                <a:solidFill>
                  <a:schemeClr val="accent2">
                    <a:lumMod val="50000"/>
                  </a:schemeClr>
                </a:solidFill>
              </a:rPr>
              <a:t>TOFEL Origin</a:t>
            </a:r>
            <a:endParaRPr lang="ar-IQ" sz="4000" b="1" dirty="0">
              <a:solidFill>
                <a:schemeClr val="accent2">
                  <a:lumMod val="50000"/>
                </a:schemeClr>
              </a:solidFill>
            </a:endParaRPr>
          </a:p>
        </p:txBody>
      </p:sp>
      <p:sp>
        <p:nvSpPr>
          <p:cNvPr id="3" name="Content Placeholder 2"/>
          <p:cNvSpPr>
            <a:spLocks noGrp="1"/>
          </p:cNvSpPr>
          <p:nvPr>
            <p:ph idx="1"/>
          </p:nvPr>
        </p:nvSpPr>
        <p:spPr>
          <a:xfrm>
            <a:off x="428596" y="2071678"/>
            <a:ext cx="8286808" cy="3357586"/>
          </a:xfrm>
        </p:spPr>
        <p:style>
          <a:lnRef idx="0">
            <a:scrgbClr r="0" g="0" b="0"/>
          </a:lnRef>
          <a:fillRef idx="1003">
            <a:schemeClr val="lt2"/>
          </a:fillRef>
          <a:effectRef idx="0">
            <a:scrgbClr r="0" g="0" b="0"/>
          </a:effectRef>
          <a:fontRef idx="major"/>
        </p:style>
        <p:txBody>
          <a:bodyPr>
            <a:normAutofit/>
          </a:bodyPr>
          <a:lstStyle/>
          <a:p>
            <a:pPr algn="l" rtl="0"/>
            <a:r>
              <a:rPr lang="en-US" dirty="0" smtClean="0"/>
              <a:t>The TOEFL test is a registered trademark of </a:t>
            </a:r>
            <a:r>
              <a:rPr lang="en-US" dirty="0" smtClean="0">
                <a:effectLst>
                  <a:outerShdw blurRad="38100" dist="38100" dir="2700000" algn="tl">
                    <a:srgbClr val="000000">
                      <a:alpha val="43137"/>
                    </a:srgbClr>
                  </a:outerShdw>
                </a:effectLst>
                <a:hlinkClick r:id="rId3" tooltip="Educational Testing Service"/>
              </a:rPr>
              <a:t>Educational Testing Service</a:t>
            </a:r>
            <a:r>
              <a:rPr lang="en-US" dirty="0" smtClean="0">
                <a:effectLst>
                  <a:outerShdw blurRad="38100" dist="38100" dir="2700000" algn="tl">
                    <a:srgbClr val="000000">
                      <a:alpha val="43137"/>
                    </a:srgbClr>
                  </a:outerShdw>
                </a:effectLst>
              </a:rPr>
              <a:t> </a:t>
            </a:r>
            <a:r>
              <a:rPr lang="en-US" dirty="0" smtClean="0"/>
              <a:t>(ETS) and is administered worldwide. </a:t>
            </a:r>
          </a:p>
          <a:p>
            <a:pPr algn="l" rtl="0"/>
            <a:r>
              <a:rPr lang="en-US" dirty="0" smtClean="0"/>
              <a:t>The test was first administered in 1964 and has since been taken by more than 23 million students. </a:t>
            </a:r>
          </a:p>
          <a:p>
            <a:pPr algn="l" rtl="0"/>
            <a:r>
              <a:rPr lang="en-US" dirty="0" smtClean="0"/>
              <a:t>The test was originally developed at the </a:t>
            </a:r>
            <a:r>
              <a:rPr lang="en-US" dirty="0" smtClean="0">
                <a:effectLst>
                  <a:outerShdw blurRad="38100" dist="38100" dir="2700000" algn="tl">
                    <a:srgbClr val="000000">
                      <a:alpha val="43137"/>
                    </a:srgbClr>
                  </a:outerShdw>
                </a:effectLst>
                <a:hlinkClick r:id="rId4" tooltip="Center for Applied Linguistics"/>
              </a:rPr>
              <a:t>Center for Applied Linguistics</a:t>
            </a:r>
            <a:r>
              <a:rPr lang="en-US" dirty="0" smtClean="0">
                <a:effectLst>
                  <a:outerShdw blurRad="38100" dist="38100" dir="2700000" algn="tl">
                    <a:srgbClr val="000000">
                      <a:alpha val="43137"/>
                    </a:srgbClr>
                  </a:outerShdw>
                </a:effectLst>
              </a:rPr>
              <a:t> </a:t>
            </a:r>
            <a:r>
              <a:rPr lang="en-US" dirty="0" smtClean="0"/>
              <a:t>led by the linguist, Dr. </a:t>
            </a:r>
            <a:r>
              <a:rPr lang="en-US" dirty="0" smtClean="0">
                <a:effectLst>
                  <a:outerShdw blurRad="38100" dist="38100" dir="2700000" algn="tl">
                    <a:srgbClr val="000000">
                      <a:alpha val="43137"/>
                    </a:srgbClr>
                  </a:outerShdw>
                </a:effectLst>
                <a:hlinkClick r:id="rId5" tooltip="Charles A. Ferguson"/>
              </a:rPr>
              <a:t>Charles A. Ferguson</a:t>
            </a:r>
            <a:r>
              <a:rPr lang="en-US" dirty="0" smtClean="0">
                <a:effectLst>
                  <a:outerShdw blurRad="38100" dist="38100" dir="2700000" algn="tl">
                    <a:srgbClr val="000000">
                      <a:alpha val="43137"/>
                    </a:srgbClr>
                  </a:outerShdw>
                </a:effectLst>
              </a:rPr>
              <a:t>.</a:t>
            </a:r>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3</a:t>
            </a:fld>
            <a:endParaRPr lang="ar-IQ"/>
          </a:p>
        </p:txBody>
      </p:sp>
    </p:spTree>
  </p:cSld>
  <p:clrMapOvr>
    <a:masterClrMapping/>
  </p:clrMapOvr>
  <p:transition spd="med">
    <p:wipe dir="u"/>
    <p:sndAc>
      <p:stSnd>
        <p:snd r:embed="rId2"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704104"/>
          </a:xfrm>
        </p:spPr>
        <p:style>
          <a:lnRef idx="0">
            <a:scrgbClr r="0" g="0" b="0"/>
          </a:lnRef>
          <a:fillRef idx="1002">
            <a:schemeClr val="lt2"/>
          </a:fillRef>
          <a:effectRef idx="0">
            <a:scrgbClr r="0" g="0" b="0"/>
          </a:effectRef>
          <a:fontRef idx="major"/>
        </p:style>
        <p:txBody>
          <a:bodyPr>
            <a:normAutofit/>
          </a:bodyPr>
          <a:lstStyle/>
          <a:p>
            <a:pPr algn="ctr"/>
            <a:r>
              <a:rPr lang="en-US" sz="3600" b="1" dirty="0" smtClean="0">
                <a:solidFill>
                  <a:schemeClr val="accent2">
                    <a:lumMod val="50000"/>
                  </a:schemeClr>
                </a:solidFill>
              </a:rPr>
              <a:t>Purpose of TOEFL</a:t>
            </a:r>
            <a:endParaRPr lang="ar-IQ" sz="3600" b="1" dirty="0">
              <a:solidFill>
                <a:schemeClr val="accent2">
                  <a:lumMod val="50000"/>
                </a:schemeClr>
              </a:solidFill>
            </a:endParaRPr>
          </a:p>
        </p:txBody>
      </p:sp>
      <p:sp>
        <p:nvSpPr>
          <p:cNvPr id="3" name="Content Placeholder 2"/>
          <p:cNvSpPr>
            <a:spLocks noGrp="1"/>
          </p:cNvSpPr>
          <p:nvPr>
            <p:ph idx="1"/>
          </p:nvPr>
        </p:nvSpPr>
        <p:spPr>
          <a:xfrm>
            <a:off x="500034" y="2285992"/>
            <a:ext cx="8229600" cy="3279470"/>
          </a:xfrm>
        </p:spPr>
        <p:txBody>
          <a:bodyPr>
            <a:normAutofit/>
          </a:bodyPr>
          <a:lstStyle/>
          <a:p>
            <a:pPr algn="l" rtl="0"/>
            <a:r>
              <a:rPr lang="en-US" b="1" u="sng" dirty="0">
                <a:solidFill>
                  <a:srgbClr val="FFC000"/>
                </a:solidFill>
                <a:cs typeface="+mj-cs"/>
              </a:rPr>
              <a:t>TOEFL</a:t>
            </a:r>
            <a:r>
              <a:rPr lang="en-US" dirty="0">
                <a:cs typeface="+mj-cs"/>
              </a:rPr>
              <a:t> </a:t>
            </a:r>
            <a:r>
              <a:rPr lang="en-US" dirty="0" smtClean="0">
                <a:cs typeface="+mj-cs"/>
              </a:rPr>
              <a:t>measures </a:t>
            </a:r>
            <a:r>
              <a:rPr lang="en-US" dirty="0">
                <a:cs typeface="+mj-cs"/>
              </a:rPr>
              <a:t>the ability of non-native speakers of English to use and understand English as it is spoken, written and heard in college and university settings. </a:t>
            </a:r>
            <a:endParaRPr lang="en-US" dirty="0" smtClean="0">
              <a:cs typeface="+mj-cs"/>
            </a:endParaRPr>
          </a:p>
          <a:p>
            <a:pPr algn="l" rtl="0"/>
            <a:r>
              <a:rPr lang="en-US" dirty="0" smtClean="0">
                <a:cs typeface="+mj-cs"/>
              </a:rPr>
              <a:t>As </a:t>
            </a:r>
            <a:r>
              <a:rPr lang="en-US" dirty="0">
                <a:cs typeface="+mj-cs"/>
              </a:rPr>
              <a:t>opposed to the </a:t>
            </a:r>
            <a:r>
              <a:rPr lang="en-US" dirty="0">
                <a:effectLst>
                  <a:outerShdw blurRad="38100" dist="38100" dir="2700000" algn="tl">
                    <a:srgbClr val="000000">
                      <a:alpha val="43137"/>
                    </a:srgbClr>
                  </a:outerShdw>
                </a:effectLst>
                <a:cs typeface="+mj-cs"/>
                <a:hlinkClick r:id="rId3"/>
              </a:rPr>
              <a:t>TOEIC</a:t>
            </a:r>
            <a:r>
              <a:rPr lang="en-US" dirty="0">
                <a:cs typeface="+mj-cs"/>
              </a:rPr>
              <a:t> test (TEST OF ENGLISH FOR INTERNATIONAL COMMUNICATION) that measures the use of English in a business context, the TOEFL test has an academic focus. </a:t>
            </a:r>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4</a:t>
            </a:fld>
            <a:endParaRPr lang="ar-IQ"/>
          </a:p>
        </p:txBody>
      </p:sp>
    </p:spTree>
  </p:cSld>
  <p:clrMapOvr>
    <a:masterClrMapping/>
  </p:clrMapOvr>
  <p:transition spd="med">
    <p:wipe/>
    <p:sndAc>
      <p:stSnd>
        <p:snd r:embed="rId2" name="typ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85794"/>
            <a:ext cx="8229600" cy="632666"/>
          </a:xfrm>
        </p:spPr>
        <p:style>
          <a:lnRef idx="0">
            <a:scrgbClr r="0" g="0" b="0"/>
          </a:lnRef>
          <a:fillRef idx="1002">
            <a:schemeClr val="lt2"/>
          </a:fillRef>
          <a:effectRef idx="0">
            <a:scrgbClr r="0" g="0" b="0"/>
          </a:effectRef>
          <a:fontRef idx="major"/>
        </p:style>
        <p:txBody>
          <a:bodyPr>
            <a:normAutofit/>
          </a:bodyPr>
          <a:lstStyle/>
          <a:p>
            <a:pPr algn="ctr"/>
            <a:r>
              <a:rPr lang="en-US" sz="3600" b="1" dirty="0">
                <a:solidFill>
                  <a:schemeClr val="accent2">
                    <a:lumMod val="50000"/>
                  </a:schemeClr>
                </a:solidFill>
              </a:rPr>
              <a:t>Who uses the TOEFL test</a:t>
            </a:r>
            <a:r>
              <a:rPr lang="en-US" sz="3600" b="1" dirty="0" smtClean="0">
                <a:solidFill>
                  <a:schemeClr val="accent2">
                    <a:lumMod val="50000"/>
                  </a:schemeClr>
                </a:solidFill>
              </a:rPr>
              <a:t>?</a:t>
            </a:r>
            <a:endParaRPr lang="ar-IQ" sz="3600" dirty="0">
              <a:solidFill>
                <a:schemeClr val="accent2">
                  <a:lumMod val="50000"/>
                </a:schemeClr>
              </a:solidFill>
            </a:endParaRPr>
          </a:p>
        </p:txBody>
      </p:sp>
      <p:sp>
        <p:nvSpPr>
          <p:cNvPr id="3" name="Content Placeholder 2"/>
          <p:cNvSpPr>
            <a:spLocks noGrp="1"/>
          </p:cNvSpPr>
          <p:nvPr>
            <p:ph idx="1"/>
          </p:nvPr>
        </p:nvSpPr>
        <p:spPr/>
        <p:txBody>
          <a:bodyPr>
            <a:normAutofit fontScale="92500"/>
          </a:bodyPr>
          <a:lstStyle/>
          <a:p>
            <a:pPr lvl="0" algn="l" rtl="0"/>
            <a:r>
              <a:rPr lang="en-US" dirty="0"/>
              <a:t>Students who want to study further: For non-native speakers who hold degrees or diplomas from post-secondary institutions in English speaking countries </a:t>
            </a:r>
          </a:p>
          <a:p>
            <a:pPr lvl="0" algn="l" rtl="0"/>
            <a:r>
              <a:rPr lang="en-US" dirty="0"/>
              <a:t>Academic institutions: To determine academic readiness and make admissions decisions for international applicants </a:t>
            </a:r>
          </a:p>
          <a:p>
            <a:pPr lvl="0" algn="l" rtl="0"/>
            <a:r>
              <a:rPr lang="en-US" dirty="0"/>
              <a:t>Individuals who are applying for professional licensure or certification </a:t>
            </a:r>
          </a:p>
          <a:p>
            <a:pPr lvl="0" algn="l" rtl="0"/>
            <a:r>
              <a:rPr lang="en-US" dirty="0"/>
              <a:t>Many government, licensing and certification agencies, as well as exchange and scholarship </a:t>
            </a:r>
            <a:r>
              <a:rPr lang="en-US" dirty="0" smtClean="0"/>
              <a:t>programmes </a:t>
            </a:r>
            <a:r>
              <a:rPr lang="en-US" dirty="0"/>
              <a:t>also use TOEFL scores as a decision-making tool.</a:t>
            </a:r>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5</a:t>
            </a:fld>
            <a:endParaRPr lang="ar-IQ"/>
          </a:p>
        </p:txBody>
      </p:sp>
    </p:spTree>
  </p:cSld>
  <p:clrMapOvr>
    <a:masterClrMapping/>
  </p:clrMapOvr>
  <p:transition spd="med">
    <p:wipe dir="r"/>
    <p:sndAc>
      <p:stSnd>
        <p:snd r:embed="rId2" name="typ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704104"/>
          </a:xfrm>
        </p:spPr>
        <p:style>
          <a:lnRef idx="0">
            <a:scrgbClr r="0" g="0" b="0"/>
          </a:lnRef>
          <a:fillRef idx="1002">
            <a:schemeClr val="lt2"/>
          </a:fillRef>
          <a:effectRef idx="0">
            <a:scrgbClr r="0" g="0" b="0"/>
          </a:effectRef>
          <a:fontRef idx="major"/>
        </p:style>
        <p:txBody>
          <a:bodyPr>
            <a:normAutofit/>
          </a:bodyPr>
          <a:lstStyle/>
          <a:p>
            <a:pPr algn="ctr"/>
            <a:r>
              <a:rPr lang="en-US" sz="3600" b="1" dirty="0">
                <a:solidFill>
                  <a:schemeClr val="accent2">
                    <a:lumMod val="50000"/>
                  </a:schemeClr>
                </a:solidFill>
              </a:rPr>
              <a:t>Benefits of the TOEFL </a:t>
            </a:r>
            <a:r>
              <a:rPr lang="en-US" sz="3600" b="1" dirty="0" smtClean="0">
                <a:solidFill>
                  <a:schemeClr val="accent2">
                    <a:lumMod val="50000"/>
                  </a:schemeClr>
                </a:solidFill>
              </a:rPr>
              <a:t>test</a:t>
            </a:r>
            <a:endParaRPr lang="ar-IQ" sz="3600"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lvl="0" algn="l" rtl="0"/>
            <a:r>
              <a:rPr lang="en-US" dirty="0"/>
              <a:t>Widely available and easily accessible</a:t>
            </a:r>
          </a:p>
          <a:p>
            <a:pPr lvl="0" algn="l" rtl="0"/>
            <a:r>
              <a:rPr lang="en-US" dirty="0"/>
              <a:t>Regarded as the international standard and industry leader </a:t>
            </a:r>
          </a:p>
          <a:p>
            <a:pPr lvl="0" algn="l" rtl="0"/>
            <a:r>
              <a:rPr lang="en-US" dirty="0"/>
              <a:t>The test is administered under secure conditions and is highly reliable; hence, scores can be used confidently to make high-stakes </a:t>
            </a:r>
            <a:r>
              <a:rPr lang="en-US" dirty="0" smtClean="0"/>
              <a:t>decisions</a:t>
            </a:r>
          </a:p>
          <a:p>
            <a:pPr lvl="0" algn="l" rtl="0"/>
            <a:r>
              <a:rPr lang="en-US" dirty="0"/>
              <a:t>The TOEFL test has different versions that are used in different countries. But all versions are equally </a:t>
            </a:r>
            <a:r>
              <a:rPr lang="en-US" b="1" i="1" dirty="0">
                <a:effectLst>
                  <a:outerShdw blurRad="38100" dist="38100" dir="2700000" algn="tl">
                    <a:srgbClr val="000000">
                      <a:alpha val="43137"/>
                    </a:srgbClr>
                  </a:outerShdw>
                </a:effectLst>
                <a:hlinkClick r:id="rId3"/>
              </a:rPr>
              <a:t>valid and reliable</a:t>
            </a:r>
            <a:r>
              <a:rPr lang="en-US" dirty="0"/>
              <a:t>  and are developed and administered based on the stringent ETS Standards for Quality and Fairness. </a:t>
            </a:r>
          </a:p>
          <a:p>
            <a:pPr algn="l" rtl="0">
              <a:buNone/>
            </a:pPr>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6</a:t>
            </a:fld>
            <a:endParaRPr lang="ar-IQ"/>
          </a:p>
        </p:txBody>
      </p:sp>
    </p:spTree>
  </p:cSld>
  <p:clrMapOvr>
    <a:masterClrMapping/>
  </p:clrMapOvr>
  <p:transition spd="med">
    <p:pull dir="d"/>
    <p:sndAc>
      <p:stSnd>
        <p:snd r:embed="rId2" name="coin.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632666"/>
          </a:xfrm>
        </p:spPr>
        <p:style>
          <a:lnRef idx="0">
            <a:scrgbClr r="0" g="0" b="0"/>
          </a:lnRef>
          <a:fillRef idx="1002">
            <a:schemeClr val="lt2"/>
          </a:fillRef>
          <a:effectRef idx="0">
            <a:scrgbClr r="0" g="0" b="0"/>
          </a:effectRef>
          <a:fontRef idx="major"/>
        </p:style>
        <p:txBody>
          <a:bodyPr>
            <a:normAutofit/>
          </a:bodyPr>
          <a:lstStyle/>
          <a:p>
            <a:pPr algn="ctr"/>
            <a:r>
              <a:rPr lang="en-US" sz="3600" b="1" dirty="0" smtClean="0"/>
              <a:t>TOEFL Format</a:t>
            </a:r>
            <a:endParaRPr lang="ar-IQ" sz="3600" b="1" dirty="0"/>
          </a:p>
        </p:txBody>
      </p:sp>
      <p:sp>
        <p:nvSpPr>
          <p:cNvPr id="3" name="Content Placeholder 2"/>
          <p:cNvSpPr>
            <a:spLocks noGrp="1"/>
          </p:cNvSpPr>
          <p:nvPr>
            <p:ph idx="1"/>
          </p:nvPr>
        </p:nvSpPr>
        <p:spPr/>
        <p:txBody>
          <a:bodyPr/>
          <a:lstStyle/>
          <a:p>
            <a:pPr algn="l" rtl="0">
              <a:buNone/>
            </a:pPr>
            <a:r>
              <a:rPr lang="en-US" dirty="0" smtClean="0"/>
              <a:t>	The TOEFL test is available in two ways: </a:t>
            </a:r>
          </a:p>
          <a:p>
            <a:pPr algn="l" rtl="0">
              <a:buNone/>
            </a:pPr>
            <a:r>
              <a:rPr lang="en-US" dirty="0" smtClean="0"/>
              <a:t>	</a:t>
            </a:r>
          </a:p>
          <a:p>
            <a:pPr algn="l" rtl="0">
              <a:buNone/>
            </a:pPr>
            <a:r>
              <a:rPr lang="en-US" dirty="0" smtClean="0"/>
              <a:t>	♦ International Testing Program </a:t>
            </a:r>
          </a:p>
          <a:p>
            <a:pPr algn="l" rtl="0">
              <a:buNone/>
            </a:pPr>
            <a:r>
              <a:rPr lang="en-US" dirty="0" smtClean="0"/>
              <a:t>	TOEFL CBT (computer-based or iBT) </a:t>
            </a:r>
          </a:p>
          <a:p>
            <a:pPr algn="l" rtl="0">
              <a:buNone/>
            </a:pPr>
            <a:r>
              <a:rPr lang="en-US" dirty="0" smtClean="0"/>
              <a:t>	TOEFL P&amp;P (paper based) </a:t>
            </a:r>
          </a:p>
          <a:p>
            <a:pPr algn="l" rtl="0">
              <a:buNone/>
            </a:pPr>
            <a:r>
              <a:rPr lang="en-US" dirty="0" smtClean="0"/>
              <a:t>	♦ Institutional Testing Program </a:t>
            </a:r>
          </a:p>
          <a:p>
            <a:pPr algn="l" rtl="0">
              <a:buNone/>
            </a:pPr>
            <a:r>
              <a:rPr lang="en-US" dirty="0" smtClean="0"/>
              <a:t>	Pre TOEFL (paper based) </a:t>
            </a:r>
          </a:p>
          <a:p>
            <a:pPr algn="l" rtl="0">
              <a:buNone/>
            </a:pPr>
            <a:r>
              <a:rPr lang="en-US" dirty="0" smtClean="0"/>
              <a:t>	TOEFL ITP (paper based) </a:t>
            </a:r>
          </a:p>
          <a:p>
            <a:pPr algn="l" rtl="0"/>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7</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632666"/>
          </a:xfrm>
        </p:spPr>
        <p:style>
          <a:lnRef idx="0">
            <a:scrgbClr r="0" g="0" b="0"/>
          </a:lnRef>
          <a:fillRef idx="1002">
            <a:schemeClr val="lt2"/>
          </a:fillRef>
          <a:effectRef idx="0">
            <a:scrgbClr r="0" g="0" b="0"/>
          </a:effectRef>
          <a:fontRef idx="major"/>
        </p:style>
        <p:txBody>
          <a:bodyPr>
            <a:normAutofit fontScale="90000"/>
          </a:bodyPr>
          <a:lstStyle/>
          <a:p>
            <a:pPr algn="ctr"/>
            <a:r>
              <a:rPr lang="en-US" sz="4000" b="1" dirty="0" smtClean="0">
                <a:solidFill>
                  <a:schemeClr val="accent2">
                    <a:lumMod val="50000"/>
                  </a:schemeClr>
                </a:solidFill>
              </a:rPr>
              <a:t>Paper Based TOEFL</a:t>
            </a:r>
            <a:endParaRPr lang="ar-IQ" sz="4000" b="1"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algn="l" rtl="0">
              <a:buNone/>
            </a:pPr>
            <a:r>
              <a:rPr lang="en-US" dirty="0" smtClean="0"/>
              <a:t>	The </a:t>
            </a:r>
            <a:r>
              <a:rPr lang="en-US" dirty="0"/>
              <a:t>PBT TOEFL test comprises three sections plus a </a:t>
            </a:r>
            <a:endParaRPr lang="en-US" dirty="0" smtClean="0"/>
          </a:p>
          <a:p>
            <a:pPr algn="l" rtl="0">
              <a:buNone/>
            </a:pPr>
            <a:r>
              <a:rPr lang="en-US" dirty="0"/>
              <a:t>	</a:t>
            </a:r>
            <a:r>
              <a:rPr lang="en-US" dirty="0" smtClean="0"/>
              <a:t>30-minute </a:t>
            </a:r>
            <a:r>
              <a:rPr lang="en-US" dirty="0"/>
              <a:t>writing test (the Test of Written English):</a:t>
            </a:r>
          </a:p>
          <a:p>
            <a:pPr algn="l" rtl="0"/>
            <a:endParaRPr lang="en-US" dirty="0"/>
          </a:p>
          <a:p>
            <a:pPr lvl="0" algn="l" rtl="0"/>
            <a:r>
              <a:rPr lang="en-US" b="1" dirty="0"/>
              <a:t>Listening Comprehension</a:t>
            </a:r>
            <a:r>
              <a:rPr lang="en-US" dirty="0"/>
              <a:t> measures the ability to understand English </a:t>
            </a:r>
          </a:p>
          <a:p>
            <a:pPr lvl="0" algn="l" rtl="0"/>
            <a:r>
              <a:rPr lang="en-US" b="1" dirty="0"/>
              <a:t>Structure and Language</a:t>
            </a:r>
            <a:r>
              <a:rPr lang="en-US" dirty="0"/>
              <a:t> measures the ability to </a:t>
            </a:r>
            <a:r>
              <a:rPr lang="en-US" dirty="0" smtClean="0"/>
              <a:t>recognize </a:t>
            </a:r>
            <a:r>
              <a:rPr lang="en-US" dirty="0"/>
              <a:t>language that is appropriate for standard written English </a:t>
            </a:r>
          </a:p>
          <a:p>
            <a:pPr lvl="0" algn="l" rtl="0"/>
            <a:r>
              <a:rPr lang="en-US" b="1" dirty="0"/>
              <a:t>Reading Comprehension</a:t>
            </a:r>
            <a:r>
              <a:rPr lang="en-US" dirty="0"/>
              <a:t> measures the ability to understand non-technical reading matter in English </a:t>
            </a:r>
          </a:p>
          <a:p>
            <a:pPr algn="l"/>
            <a:endParaRPr lang="ar-IQ" dirty="0"/>
          </a:p>
        </p:txBody>
      </p:sp>
      <p:sp>
        <p:nvSpPr>
          <p:cNvPr id="4" name="Slide Number Placeholder 3"/>
          <p:cNvSpPr>
            <a:spLocks noGrp="1"/>
          </p:cNvSpPr>
          <p:nvPr>
            <p:ph type="sldNum" sz="quarter" idx="12"/>
          </p:nvPr>
        </p:nvSpPr>
        <p:spPr/>
        <p:txBody>
          <a:bodyPr/>
          <a:lstStyle/>
          <a:p>
            <a:fld id="{A4685C7C-C4FE-45FF-A431-A5AE0391C1F3}" type="slidenum">
              <a:rPr lang="ar-IQ" smtClean="0"/>
              <a:pPr/>
              <a:t>8</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642942"/>
          </a:xfrm>
        </p:spPr>
        <p:style>
          <a:lnRef idx="0">
            <a:scrgbClr r="0" g="0" b="0"/>
          </a:lnRef>
          <a:fillRef idx="1002">
            <a:schemeClr val="lt2"/>
          </a:fillRef>
          <a:effectRef idx="0">
            <a:scrgbClr r="0" g="0" b="0"/>
          </a:effectRef>
          <a:fontRef idx="major"/>
        </p:style>
        <p:txBody>
          <a:bodyPr>
            <a:normAutofit/>
          </a:bodyPr>
          <a:lstStyle/>
          <a:p>
            <a:pPr algn="ctr" rtl="0"/>
            <a:r>
              <a:rPr lang="en-US" sz="3200" b="1" dirty="0" smtClean="0"/>
              <a:t>Overview of Paper-Based TOEFL</a:t>
            </a:r>
            <a:endParaRPr lang="ar-IQ" sz="3200" b="1" dirty="0"/>
          </a:p>
        </p:txBody>
      </p:sp>
      <p:graphicFrame>
        <p:nvGraphicFramePr>
          <p:cNvPr id="12" name="Table 11"/>
          <p:cNvGraphicFramePr>
            <a:graphicFrameLocks noGrp="1"/>
          </p:cNvGraphicFramePr>
          <p:nvPr/>
        </p:nvGraphicFramePr>
        <p:xfrm>
          <a:off x="1071538" y="1857364"/>
          <a:ext cx="7000923" cy="3519176"/>
        </p:xfrm>
        <a:graphic>
          <a:graphicData uri="http://schemas.openxmlformats.org/drawingml/2006/table">
            <a:tbl>
              <a:tblPr rtl="1" firstRow="1" bandRow="1">
                <a:tableStyleId>{5C22544A-7EE6-4342-B048-85BDC9FD1C3A}</a:tableStyleId>
              </a:tblPr>
              <a:tblGrid>
                <a:gridCol w="1647241"/>
                <a:gridCol w="2028396"/>
                <a:gridCol w="3325286"/>
              </a:tblGrid>
              <a:tr h="490267">
                <a:tc>
                  <a:txBody>
                    <a:bodyPr/>
                    <a:lstStyle/>
                    <a:p>
                      <a:pPr algn="ctr" rtl="1"/>
                      <a:r>
                        <a:rPr lang="en-US" dirty="0" smtClean="0"/>
                        <a:t>Time</a:t>
                      </a:r>
                      <a:endParaRPr lang="ar-IQ" dirty="0"/>
                    </a:p>
                  </a:txBody>
                  <a:tcPr/>
                </a:tc>
                <a:tc>
                  <a:txBody>
                    <a:bodyPr/>
                    <a:lstStyle/>
                    <a:p>
                      <a:pPr algn="ctr" rtl="1"/>
                      <a:r>
                        <a:rPr lang="en-US" dirty="0" smtClean="0"/>
                        <a:t>TOEFL</a:t>
                      </a:r>
                      <a:endParaRPr lang="ar-IQ" dirty="0"/>
                    </a:p>
                  </a:txBody>
                  <a:tcPr/>
                </a:tc>
                <a:tc>
                  <a:txBody>
                    <a:bodyPr/>
                    <a:lstStyle/>
                    <a:p>
                      <a:pPr algn="ctr" rtl="1"/>
                      <a:r>
                        <a:rPr lang="en-US" dirty="0" smtClean="0"/>
                        <a:t>Section</a:t>
                      </a:r>
                      <a:endParaRPr lang="ar-IQ" dirty="0"/>
                    </a:p>
                  </a:txBody>
                  <a:tcPr/>
                </a:tc>
              </a:tr>
              <a:tr h="846214">
                <a:tc>
                  <a:txBody>
                    <a:bodyPr/>
                    <a:lstStyle/>
                    <a:p>
                      <a:pPr algn="l" rtl="1"/>
                      <a:r>
                        <a:rPr lang="en-US" dirty="0" smtClean="0"/>
                        <a:t>35 minutes</a:t>
                      </a:r>
                      <a:endParaRPr lang="ar-IQ" dirty="0"/>
                    </a:p>
                  </a:txBody>
                  <a:tcPr/>
                </a:tc>
                <a:tc>
                  <a:txBody>
                    <a:bodyPr/>
                    <a:lstStyle/>
                    <a:p>
                      <a:pPr algn="l" rtl="1"/>
                      <a:r>
                        <a:rPr lang="en-US" dirty="0" smtClean="0"/>
                        <a:t>50 multiple choice questions</a:t>
                      </a:r>
                      <a:endParaRPr lang="ar-IQ" dirty="0"/>
                    </a:p>
                  </a:txBody>
                  <a:tcPr/>
                </a:tc>
                <a:tc>
                  <a:txBody>
                    <a:bodyPr/>
                    <a:lstStyle/>
                    <a:p>
                      <a:pPr algn="l" rtl="1"/>
                      <a:r>
                        <a:rPr lang="en-US" dirty="0" smtClean="0"/>
                        <a:t>Listening</a:t>
                      </a:r>
                      <a:r>
                        <a:rPr lang="en-US" baseline="0" dirty="0" smtClean="0"/>
                        <a:t> Comprehension</a:t>
                      </a:r>
                      <a:endParaRPr lang="ar-IQ" dirty="0"/>
                    </a:p>
                  </a:txBody>
                  <a:tcPr/>
                </a:tc>
              </a:tr>
              <a:tr h="846214">
                <a:tc>
                  <a:txBody>
                    <a:bodyPr/>
                    <a:lstStyle/>
                    <a:p>
                      <a:pPr algn="l" rtl="1"/>
                      <a:r>
                        <a:rPr lang="en-US" dirty="0" smtClean="0"/>
                        <a:t>25 Minutes</a:t>
                      </a:r>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40 multiple choice questions</a:t>
                      </a:r>
                      <a:endParaRPr lang="ar-IQ" dirty="0" smtClean="0"/>
                    </a:p>
                  </a:txBody>
                  <a:tcPr/>
                </a:tc>
                <a:tc>
                  <a:txBody>
                    <a:bodyPr/>
                    <a:lstStyle/>
                    <a:p>
                      <a:pPr algn="l" rtl="1"/>
                      <a:r>
                        <a:rPr lang="en-US" dirty="0" smtClean="0"/>
                        <a:t>Structure</a:t>
                      </a:r>
                      <a:r>
                        <a:rPr lang="en-US" baseline="0" dirty="0" smtClean="0"/>
                        <a:t> and Written Expression</a:t>
                      </a:r>
                      <a:endParaRPr lang="ar-IQ" dirty="0"/>
                    </a:p>
                  </a:txBody>
                  <a:tcPr/>
                </a:tc>
              </a:tr>
              <a:tr h="846214">
                <a:tc>
                  <a:txBody>
                    <a:bodyPr/>
                    <a:lstStyle/>
                    <a:p>
                      <a:pPr algn="l" rtl="1"/>
                      <a:r>
                        <a:rPr lang="en-US" dirty="0" smtClean="0"/>
                        <a:t>55 Minutes</a:t>
                      </a:r>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50 multiple choice questions</a:t>
                      </a:r>
                      <a:endParaRPr lang="ar-IQ" dirty="0" smtClean="0"/>
                    </a:p>
                  </a:txBody>
                  <a:tcPr/>
                </a:tc>
                <a:tc>
                  <a:txBody>
                    <a:bodyPr/>
                    <a:lstStyle/>
                    <a:p>
                      <a:pPr algn="l" rtl="1"/>
                      <a:r>
                        <a:rPr lang="en-US" dirty="0" smtClean="0"/>
                        <a:t>Reading Comprehension</a:t>
                      </a:r>
                      <a:endParaRPr lang="ar-IQ" dirty="0"/>
                    </a:p>
                  </a:txBody>
                  <a:tcPr/>
                </a:tc>
              </a:tr>
              <a:tr h="490267">
                <a:tc>
                  <a:txBody>
                    <a:bodyPr/>
                    <a:lstStyle/>
                    <a:p>
                      <a:pPr algn="l" rtl="1"/>
                      <a:r>
                        <a:rPr lang="en-US" dirty="0" smtClean="0"/>
                        <a:t>30 Minutes</a:t>
                      </a:r>
                      <a:endParaRPr lang="ar-IQ" dirty="0"/>
                    </a:p>
                  </a:txBody>
                  <a:tcPr/>
                </a:tc>
                <a:tc>
                  <a:txBody>
                    <a:bodyPr/>
                    <a:lstStyle/>
                    <a:p>
                      <a:pPr algn="l" rtl="1"/>
                      <a:r>
                        <a:rPr lang="en-US" dirty="0" smtClean="0"/>
                        <a:t>1 essay question</a:t>
                      </a:r>
                      <a:endParaRPr lang="ar-IQ" dirty="0"/>
                    </a:p>
                  </a:txBody>
                  <a:tcPr/>
                </a:tc>
                <a:tc>
                  <a:txBody>
                    <a:bodyPr/>
                    <a:lstStyle/>
                    <a:p>
                      <a:pPr algn="l" rtl="1"/>
                      <a:r>
                        <a:rPr lang="en-US" dirty="0" smtClean="0"/>
                        <a:t>Test of Written English </a:t>
                      </a:r>
                      <a:r>
                        <a:rPr lang="en-US" baseline="0" dirty="0" smtClean="0"/>
                        <a:t> (TWE)</a:t>
                      </a:r>
                      <a:endParaRPr lang="ar-IQ" dirty="0"/>
                    </a:p>
                  </a:txBody>
                  <a:tcPr/>
                </a:tc>
              </a:tr>
            </a:tbl>
          </a:graphicData>
        </a:graphic>
      </p:graphicFrame>
      <p:sp>
        <p:nvSpPr>
          <p:cNvPr id="4" name="Slide Number Placeholder 3"/>
          <p:cNvSpPr>
            <a:spLocks noGrp="1"/>
          </p:cNvSpPr>
          <p:nvPr>
            <p:ph type="sldNum" sz="quarter" idx="12"/>
          </p:nvPr>
        </p:nvSpPr>
        <p:spPr/>
        <p:txBody>
          <a:bodyPr/>
          <a:lstStyle/>
          <a:p>
            <a:fld id="{A4685C7C-C4FE-45FF-A431-A5AE0391C1F3}" type="slidenum">
              <a:rPr lang="ar-IQ" smtClean="0"/>
              <a:pPr/>
              <a:t>9</a:t>
            </a:fld>
            <a:endParaRPr lang="ar-IQ"/>
          </a:p>
        </p:txBody>
      </p:sp>
    </p:spTree>
  </p:cSld>
  <p:clrMapOvr>
    <a:masterClrMapping/>
  </p:clrMapOvr>
  <p:transition spd="med">
    <p:wipe dir="d"/>
    <p:sndAc>
      <p:stSnd>
        <p:snd r:embed="rId2" name="typ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1124</TotalTime>
  <Words>675</Words>
  <Application>Microsoft Office PowerPoint</Application>
  <PresentationFormat>On-screen Show (4:3)</PresentationFormat>
  <Paragraphs>210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TEST OF ENGLISH AS A FOREIGN LANGUAGE</vt:lpstr>
      <vt:lpstr>What is TOEFL</vt:lpstr>
      <vt:lpstr>TOFEL Origin</vt:lpstr>
      <vt:lpstr>Purpose of TOEFL</vt:lpstr>
      <vt:lpstr>Who uses the TOEFL test?</vt:lpstr>
      <vt:lpstr>Benefits of the TOEFL test</vt:lpstr>
      <vt:lpstr>TOEFL Format</vt:lpstr>
      <vt:lpstr>Paper Based TOEFL</vt:lpstr>
      <vt:lpstr>Overview of Paper-Based TOEFL</vt:lpstr>
      <vt:lpstr>Purposes of ITP TOEFL </vt:lpstr>
      <vt:lpstr>iBT TOEFL</vt:lpstr>
      <vt:lpstr>TOEFL Score</vt:lpstr>
      <vt:lpstr>The score ranges</vt:lpstr>
      <vt:lpstr>Regulations of Ministry of Higher Education and Scientific Research for TOEFL IPT and Training Courses</vt:lpstr>
      <vt:lpstr>Ministry of Higher Education  and Scientific Research Scores</vt:lpstr>
      <vt:lpstr>TOEFL Preparation Programme</vt:lpstr>
      <vt:lpstr>Other English Courses</vt:lpstr>
      <vt:lpstr>ETS (Educational Testing Service)</vt:lpstr>
      <vt:lpstr>What is the GRE?</vt:lpstr>
      <vt:lpstr>Additional ETS services</vt:lpstr>
      <vt:lpstr>ETS License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ENGLISH AS A FOREIGN LANGUAGE</dc:title>
  <dc:creator>user</dc:creator>
  <cp:lastModifiedBy>dragon</cp:lastModifiedBy>
  <cp:revision>63</cp:revision>
  <dcterms:created xsi:type="dcterms:W3CDTF">2010-01-24T15:07:39Z</dcterms:created>
  <dcterms:modified xsi:type="dcterms:W3CDTF">2010-02-16T07:48:51Z</dcterms:modified>
</cp:coreProperties>
</file>