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1" r:id="rId3"/>
    <p:sldId id="257" r:id="rId4"/>
    <p:sldId id="258" r:id="rId5"/>
    <p:sldId id="259" r:id="rId6"/>
    <p:sldId id="260" r:id="rId7"/>
    <p:sldId id="261" r:id="rId8"/>
    <p:sldId id="262" r:id="rId9"/>
    <p:sldId id="266" r:id="rId10"/>
    <p:sldId id="263" r:id="rId11"/>
    <p:sldId id="265" r:id="rId12"/>
    <p:sldId id="267" r:id="rId13"/>
    <p:sldId id="268" r:id="rId14"/>
    <p:sldId id="269" r:id="rId15"/>
    <p:sldId id="264"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8" autoAdjust="0"/>
    <p:restoredTop sz="94660"/>
  </p:normalViewPr>
  <p:slideViewPr>
    <p:cSldViewPr>
      <p:cViewPr>
        <p:scale>
          <a:sx n="71" d="100"/>
          <a:sy n="71" d="100"/>
        </p:scale>
        <p:origin x="-1152"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7B1989-6A27-4917-A4E8-9F18C962B547}" type="datetimeFigureOut">
              <a:rPr lang="en-US" smtClean="0"/>
              <a:pPr/>
              <a:t>2/1/2012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7343A6D-6784-4747-A6C0-9B670DEFCC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B1989-6A27-4917-A4E8-9F18C962B547}"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3A6D-6784-4747-A6C0-9B670DEFCC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B1989-6A27-4917-A4E8-9F18C962B547}"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3A6D-6784-4747-A6C0-9B670DEFCC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B1989-6A27-4917-A4E8-9F18C962B547}"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3A6D-6784-4747-A6C0-9B670DEFCC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7B1989-6A27-4917-A4E8-9F18C962B547}" type="datetimeFigureOut">
              <a:rPr lang="en-US" smtClean="0"/>
              <a:pPr/>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43A6D-6784-4747-A6C0-9B670DEFCC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7B1989-6A27-4917-A4E8-9F18C962B547}"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43A6D-6784-4747-A6C0-9B670DEFCC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7B1989-6A27-4917-A4E8-9F18C962B547}" type="datetimeFigureOut">
              <a:rPr lang="en-US" smtClean="0"/>
              <a:pPr/>
              <a:t>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343A6D-6784-4747-A6C0-9B670DEFCC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7B1989-6A27-4917-A4E8-9F18C962B547}" type="datetimeFigureOut">
              <a:rPr lang="en-US" smtClean="0"/>
              <a:pPr/>
              <a:t>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343A6D-6784-4747-A6C0-9B670DEFCC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B1989-6A27-4917-A4E8-9F18C962B547}" type="datetimeFigureOut">
              <a:rPr lang="en-US" smtClean="0"/>
              <a:pPr/>
              <a:t>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343A6D-6784-4747-A6C0-9B670DEFCC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7B1989-6A27-4917-A4E8-9F18C962B547}"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43A6D-6784-4747-A6C0-9B670DEFCC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7B1989-6A27-4917-A4E8-9F18C962B547}" type="datetimeFigureOut">
              <a:rPr lang="en-US" smtClean="0"/>
              <a:pPr/>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7343A6D-6784-4747-A6C0-9B670DEFCCE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7B1989-6A27-4917-A4E8-9F18C962B547}" type="datetimeFigureOut">
              <a:rPr lang="en-US" smtClean="0"/>
              <a:pPr/>
              <a:t>2/1/2012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343A6D-6784-4747-A6C0-9B670DEFCCE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ikihow.com/Write-a-Letter" TargetMode="External"/><Relationship Id="rId2" Type="http://schemas.openxmlformats.org/officeDocument/2006/relationships/hyperlink" Target="http://www.wikihow.com/Plan-for-Graduate-Schoo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www.indianchild.com/universities.htm" TargetMode="External"/><Relationship Id="rId3" Type="http://schemas.openxmlformats.org/officeDocument/2006/relationships/hyperlink" Target="http://www.univ.cc/world.php" TargetMode="External"/><Relationship Id="rId7" Type="http://schemas.openxmlformats.org/officeDocument/2006/relationships/hyperlink" Target="http://www.aucc.ca/canadian-universities/our-universities" TargetMode="External"/><Relationship Id="rId2" Type="http://schemas.openxmlformats.org/officeDocument/2006/relationships/hyperlink" Target="http://www.ets.org/" TargetMode="External"/><Relationship Id="rId1" Type="http://schemas.openxmlformats.org/officeDocument/2006/relationships/slideLayout" Target="../slideLayouts/slideLayout1.xml"/><Relationship Id="rId6" Type="http://schemas.openxmlformats.org/officeDocument/2006/relationships/hyperlink" Target="http://www.australian-universities.com/" TargetMode="External"/><Relationship Id="rId5" Type="http://schemas.openxmlformats.org/officeDocument/2006/relationships/hyperlink" Target="http://www.studyoverseas.com/study-in-the-uk/college-search/university-and-college-list/388-british-universities.html" TargetMode="External"/><Relationship Id="rId4" Type="http://schemas.openxmlformats.org/officeDocument/2006/relationships/hyperlink" Target="http://www.clas.ufl.edu/au/" TargetMode="External"/><Relationship Id="rId9" Type="http://schemas.openxmlformats.org/officeDocument/2006/relationships/hyperlink" Target="http://www.4icu.org/my/"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futurestudents.unimelb.edu.au/research/application/" TargetMode="External"/><Relationship Id="rId2" Type="http://schemas.openxmlformats.org/officeDocument/2006/relationships/hyperlink" Target="http://www.courseworks.unimelb.edu.au/scholarlylife/workingwithasupervisor.php"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wikihow.com/Keep-a-Calendar" TargetMode="External"/><Relationship Id="rId2" Type="http://schemas.openxmlformats.org/officeDocument/2006/relationships/hyperlink" Target="http://www.wikihow.com/Write-a-Statement-of-Purpose"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lang.soton.ac.uk/english/en.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3200400"/>
          </a:xfrm>
        </p:spPr>
        <p:txBody>
          <a:bodyPr>
            <a:normAutofit fontScale="90000"/>
          </a:bodyPr>
          <a:lstStyle/>
          <a:p>
            <a:pPr algn="ctr"/>
            <a:r>
              <a:rPr lang="en-US" dirty="0" smtClean="0"/>
              <a:t>How to Apply for </a:t>
            </a:r>
            <a:br>
              <a:rPr lang="en-US" dirty="0" smtClean="0"/>
            </a:br>
            <a:r>
              <a:rPr lang="en-US" dirty="0" smtClean="0"/>
              <a:t>a Masters or </a:t>
            </a:r>
            <a:r>
              <a:rPr lang="en-US" dirty="0" smtClean="0"/>
              <a:t>PhD</a:t>
            </a:r>
            <a:br>
              <a:rPr lang="en-US" dirty="0" smtClean="0"/>
            </a:br>
            <a:r>
              <a:rPr lang="en-US" dirty="0" smtClean="0"/>
              <a:t>Course</a:t>
            </a:r>
            <a:r>
              <a:rPr lang="en-US" dirty="0" smtClean="0"/>
              <a:t/>
            </a:r>
            <a:br>
              <a:rPr lang="en-US" dirty="0" smtClean="0"/>
            </a:br>
            <a:endParaRPr lang="en-US" dirty="0"/>
          </a:p>
        </p:txBody>
      </p:sp>
      <p:sp>
        <p:nvSpPr>
          <p:cNvPr id="3" name="Subtitle 2"/>
          <p:cNvSpPr>
            <a:spLocks noGrp="1"/>
          </p:cNvSpPr>
          <p:nvPr>
            <p:ph type="subTitle" idx="1"/>
          </p:nvPr>
        </p:nvSpPr>
        <p:spPr>
          <a:xfrm>
            <a:off x="533400" y="3962400"/>
            <a:ext cx="7854696" cy="1752600"/>
          </a:xfrm>
        </p:spPr>
        <p:txBody>
          <a:bodyPr>
            <a:normAutofit fontScale="70000" lnSpcReduction="20000"/>
          </a:bodyPr>
          <a:lstStyle/>
          <a:p>
            <a:pPr algn="ctr"/>
            <a:r>
              <a:rPr lang="en-US" dirty="0" smtClean="0"/>
              <a:t>Dr. </a:t>
            </a:r>
            <a:r>
              <a:rPr lang="en-US" dirty="0" err="1" smtClean="0"/>
              <a:t>Najem</a:t>
            </a:r>
            <a:r>
              <a:rPr lang="en-US" dirty="0" smtClean="0"/>
              <a:t> A. Al-</a:t>
            </a:r>
            <a:r>
              <a:rPr lang="en-US" dirty="0" err="1" smtClean="0"/>
              <a:t>Rubaiey</a:t>
            </a:r>
            <a:endParaRPr lang="en-US" dirty="0" smtClean="0"/>
          </a:p>
          <a:p>
            <a:pPr algn="ctr"/>
            <a:r>
              <a:rPr lang="en-US" dirty="0" smtClean="0"/>
              <a:t>Department of Petroleum </a:t>
            </a:r>
            <a:r>
              <a:rPr lang="en-US" dirty="0" smtClean="0"/>
              <a:t>Technology</a:t>
            </a:r>
            <a:endParaRPr lang="en-US" dirty="0" smtClean="0"/>
          </a:p>
          <a:p>
            <a:pPr algn="ctr"/>
            <a:r>
              <a:rPr lang="en-US" dirty="0" smtClean="0"/>
              <a:t>University of </a:t>
            </a:r>
            <a:r>
              <a:rPr lang="en-US" dirty="0" smtClean="0"/>
              <a:t>Technology</a:t>
            </a:r>
          </a:p>
          <a:p>
            <a:pPr algn="ctr"/>
            <a:r>
              <a:rPr lang="en-US" dirty="0" smtClean="0"/>
              <a:t>PO Box 35109 </a:t>
            </a:r>
          </a:p>
          <a:p>
            <a:pPr algn="ctr"/>
            <a:r>
              <a:rPr lang="en-US" dirty="0" smtClean="0"/>
              <a:t>52 Street</a:t>
            </a:r>
          </a:p>
          <a:p>
            <a:pPr algn="ctr"/>
            <a:r>
              <a:rPr lang="en-US" dirty="0" smtClean="0"/>
              <a:t>Email: nakalrub@yahoo.com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762000"/>
            <a:ext cx="7854696" cy="5486400"/>
          </a:xfrm>
        </p:spPr>
        <p:txBody>
          <a:bodyPr>
            <a:normAutofit/>
          </a:bodyPr>
          <a:lstStyle/>
          <a:p>
            <a:pPr algn="l"/>
            <a:r>
              <a:rPr lang="en-US" b="1" dirty="0" smtClean="0">
                <a:solidFill>
                  <a:srgbClr val="FFC000"/>
                </a:solidFill>
              </a:rPr>
              <a:t>How to write a statement of purpose (</a:t>
            </a:r>
            <a:r>
              <a:rPr lang="en-US" b="1" dirty="0" err="1" smtClean="0">
                <a:solidFill>
                  <a:srgbClr val="FFC000"/>
                </a:solidFill>
              </a:rPr>
              <a:t>SoP</a:t>
            </a:r>
            <a:r>
              <a:rPr lang="en-US" b="1" dirty="0" smtClean="0">
                <a:solidFill>
                  <a:srgbClr val="FFC000"/>
                </a:solidFill>
              </a:rPr>
              <a:t>):</a:t>
            </a:r>
            <a:endParaRPr lang="en-US" dirty="0" smtClean="0">
              <a:solidFill>
                <a:srgbClr val="FFC000"/>
              </a:solidFill>
            </a:endParaRPr>
          </a:p>
          <a:p>
            <a:pPr algn="l"/>
            <a:r>
              <a:rPr lang="en-US" dirty="0" smtClean="0"/>
              <a:t> </a:t>
            </a:r>
          </a:p>
          <a:p>
            <a:pPr algn="l"/>
            <a:r>
              <a:rPr lang="en-US" dirty="0" smtClean="0"/>
              <a:t>If you've decided to apply for </a:t>
            </a:r>
            <a:r>
              <a:rPr lang="en-US" dirty="0" smtClean="0">
                <a:hlinkClick r:id="rId2" tooltip="Plan for Graduate School"/>
              </a:rPr>
              <a:t>graduate studies</a:t>
            </a:r>
            <a:r>
              <a:rPr lang="en-US" dirty="0" smtClean="0"/>
              <a:t>, almost all universities will require you to write a Statement of Purpose (</a:t>
            </a:r>
            <a:r>
              <a:rPr lang="en-US" dirty="0" err="1" smtClean="0"/>
              <a:t>SoP</a:t>
            </a:r>
            <a:r>
              <a:rPr lang="en-US" dirty="0" smtClean="0"/>
              <a:t>). </a:t>
            </a:r>
          </a:p>
          <a:p>
            <a:pPr algn="just"/>
            <a:r>
              <a:rPr lang="en-US" dirty="0" smtClean="0"/>
              <a:t>This </a:t>
            </a:r>
            <a:r>
              <a:rPr lang="en-US" dirty="0" smtClean="0">
                <a:hlinkClick r:id="rId3" tooltip="Write a Letter"/>
              </a:rPr>
              <a:t>letter</a:t>
            </a:r>
            <a:r>
              <a:rPr lang="en-US" dirty="0" smtClean="0"/>
              <a:t>, usually </a:t>
            </a:r>
            <a:r>
              <a:rPr lang="en-US" dirty="0" smtClean="0"/>
              <a:t>1-2 </a:t>
            </a:r>
            <a:r>
              <a:rPr lang="en-US" dirty="0" smtClean="0"/>
              <a:t>pages in length, can make or break your application. Regardless of your grade point average (GPA), work experience, test scores, or undergraduate mastery of your potential future area of study, your Statement of Purpose is very influential at most institutions when determining your candidacy for admission.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3504" y="609600"/>
            <a:ext cx="7854696" cy="6096000"/>
          </a:xfrm>
        </p:spPr>
        <p:txBody>
          <a:bodyPr>
            <a:normAutofit fontScale="85000" lnSpcReduction="20000"/>
          </a:bodyPr>
          <a:lstStyle/>
          <a:p>
            <a:pPr algn="l"/>
            <a:r>
              <a:rPr lang="en-US" b="1" dirty="0" smtClean="0">
                <a:solidFill>
                  <a:srgbClr val="FFC000"/>
                </a:solidFill>
              </a:rPr>
              <a:t>How to Write a Formal Email</a:t>
            </a:r>
            <a:endParaRPr lang="en-US" dirty="0" smtClean="0">
              <a:solidFill>
                <a:srgbClr val="FFC000"/>
              </a:solidFill>
            </a:endParaRPr>
          </a:p>
          <a:p>
            <a:pPr algn="l"/>
            <a:r>
              <a:rPr lang="en-US" dirty="0" smtClean="0"/>
              <a:t>A formal e-mail should be written as if it is a business letter. You should be sure whom it should be addressed to and how you plan to communicate your clear intentions throughout the e-mail correspondence. </a:t>
            </a:r>
            <a:endParaRPr lang="en-US" dirty="0" smtClean="0"/>
          </a:p>
          <a:p>
            <a:pPr algn="l"/>
            <a:r>
              <a:rPr lang="en-US" dirty="0" smtClean="0"/>
              <a:t>The </a:t>
            </a:r>
            <a:r>
              <a:rPr lang="en-US" dirty="0" smtClean="0"/>
              <a:t>following are the list of steps for writing a formal e-mail.</a:t>
            </a:r>
            <a:br>
              <a:rPr lang="en-US" dirty="0" smtClean="0"/>
            </a:br>
            <a:endParaRPr lang="en-US" dirty="0" smtClean="0"/>
          </a:p>
          <a:p>
            <a:pPr algn="just"/>
            <a:r>
              <a:rPr lang="en-US" dirty="0" smtClean="0"/>
              <a:t>1- Begin with the </a:t>
            </a:r>
            <a:r>
              <a:rPr lang="en-US" dirty="0" smtClean="0">
                <a:solidFill>
                  <a:srgbClr val="FFC000"/>
                </a:solidFill>
              </a:rPr>
              <a:t>full name</a:t>
            </a:r>
            <a:r>
              <a:rPr lang="en-US" dirty="0" smtClean="0"/>
              <a:t>, </a:t>
            </a:r>
            <a:r>
              <a:rPr lang="en-US" dirty="0" smtClean="0">
                <a:solidFill>
                  <a:srgbClr val="FFC000"/>
                </a:solidFill>
              </a:rPr>
              <a:t>title</a:t>
            </a:r>
            <a:r>
              <a:rPr lang="en-US" dirty="0" smtClean="0"/>
              <a:t>, </a:t>
            </a:r>
            <a:r>
              <a:rPr lang="en-US" dirty="0" smtClean="0">
                <a:solidFill>
                  <a:srgbClr val="FFC000"/>
                </a:solidFill>
              </a:rPr>
              <a:t>business and email address </a:t>
            </a:r>
            <a:r>
              <a:rPr lang="en-US" dirty="0" smtClean="0"/>
              <a:t>of the person to whom you are writing.</a:t>
            </a:r>
          </a:p>
          <a:p>
            <a:pPr algn="just"/>
            <a:r>
              <a:rPr lang="en-US" dirty="0" smtClean="0"/>
              <a:t>2- Write the actual message in a </a:t>
            </a:r>
            <a:r>
              <a:rPr lang="en-US" dirty="0" smtClean="0">
                <a:solidFill>
                  <a:srgbClr val="FFC000"/>
                </a:solidFill>
              </a:rPr>
              <a:t>clear</a:t>
            </a:r>
            <a:r>
              <a:rPr lang="en-US" dirty="0" smtClean="0"/>
              <a:t> and concise manner. Don't forget to check for </a:t>
            </a:r>
            <a:r>
              <a:rPr lang="en-US" dirty="0" smtClean="0">
                <a:solidFill>
                  <a:srgbClr val="FFC000"/>
                </a:solidFill>
              </a:rPr>
              <a:t>spelling and grammatical errors </a:t>
            </a:r>
            <a:r>
              <a:rPr lang="en-US" dirty="0" smtClean="0"/>
              <a:t>once you completed the message.</a:t>
            </a:r>
          </a:p>
          <a:p>
            <a:pPr algn="just"/>
            <a:r>
              <a:rPr lang="en-US" dirty="0" smtClean="0"/>
              <a:t>3- Check the message to make sure you included and </a:t>
            </a:r>
            <a:r>
              <a:rPr lang="en-US" dirty="0" smtClean="0">
                <a:solidFill>
                  <a:srgbClr val="FFC000"/>
                </a:solidFill>
              </a:rPr>
              <a:t>justified all the reasons</a:t>
            </a:r>
            <a:r>
              <a:rPr lang="en-US" dirty="0" smtClean="0"/>
              <a:t> you are writing the e-mail.</a:t>
            </a:r>
          </a:p>
          <a:p>
            <a:pPr algn="just"/>
            <a:r>
              <a:rPr lang="en-US" dirty="0" smtClean="0"/>
              <a:t>4- Fill out the </a:t>
            </a:r>
            <a:r>
              <a:rPr lang="en-US" dirty="0" smtClean="0">
                <a:solidFill>
                  <a:srgbClr val="FFC000"/>
                </a:solidFill>
              </a:rPr>
              <a:t>To</a:t>
            </a:r>
            <a:r>
              <a:rPr lang="en-US" dirty="0" smtClean="0"/>
              <a:t> and </a:t>
            </a:r>
            <a:r>
              <a:rPr lang="en-US" dirty="0" smtClean="0">
                <a:solidFill>
                  <a:srgbClr val="FFC000"/>
                </a:solidFill>
              </a:rPr>
              <a:t>From</a:t>
            </a:r>
            <a:r>
              <a:rPr lang="en-US" dirty="0" smtClean="0"/>
              <a:t> fields in the Email.</a:t>
            </a:r>
          </a:p>
          <a:p>
            <a:pPr algn="just"/>
            <a:r>
              <a:rPr lang="en-US" dirty="0" smtClean="0"/>
              <a:t>5- Pick a </a:t>
            </a:r>
            <a:r>
              <a:rPr lang="en-US" dirty="0" smtClean="0">
                <a:solidFill>
                  <a:srgbClr val="FFC000"/>
                </a:solidFill>
              </a:rPr>
              <a:t>subject</a:t>
            </a:r>
            <a:r>
              <a:rPr lang="en-US" dirty="0" smtClean="0"/>
              <a:t> that will draw the attention of the reader. Do not pick a random subject that has nothing to do with the reasons that you are e-mailing the person. This also makes it easier for the person to search for your e-mail if you call them in reference to your e-mail.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851648" cy="381000"/>
          </a:xfrm>
        </p:spPr>
        <p:txBody>
          <a:bodyPr>
            <a:normAutofit fontScale="90000"/>
          </a:bodyPr>
          <a:lstStyle/>
          <a:p>
            <a:pPr algn="ctr"/>
            <a:r>
              <a:rPr lang="en-US" sz="3600" dirty="0" smtClean="0"/>
              <a:t>Sample  of applying Letter</a:t>
            </a:r>
            <a:endParaRPr lang="en-US" sz="3600" dirty="0"/>
          </a:p>
        </p:txBody>
      </p:sp>
      <p:sp>
        <p:nvSpPr>
          <p:cNvPr id="3" name="Subtitle 2"/>
          <p:cNvSpPr>
            <a:spLocks noGrp="1"/>
          </p:cNvSpPr>
          <p:nvPr>
            <p:ph type="subTitle" idx="1"/>
          </p:nvPr>
        </p:nvSpPr>
        <p:spPr>
          <a:xfrm>
            <a:off x="533400" y="1143000"/>
            <a:ext cx="8153400" cy="5562600"/>
          </a:xfrm>
        </p:spPr>
        <p:txBody>
          <a:bodyPr>
            <a:normAutofit fontScale="70000" lnSpcReduction="20000"/>
          </a:bodyPr>
          <a:lstStyle/>
          <a:p>
            <a:pPr algn="just"/>
            <a:r>
              <a:rPr lang="en-US" dirty="0" smtClean="0"/>
              <a:t>Dear Professor </a:t>
            </a:r>
            <a:r>
              <a:rPr lang="en-US" dirty="0" smtClean="0"/>
              <a:t>Jim Field,</a:t>
            </a:r>
            <a:endParaRPr lang="en-US" dirty="0" smtClean="0"/>
          </a:p>
          <a:p>
            <a:pPr algn="just"/>
            <a:r>
              <a:rPr lang="en-US" dirty="0" smtClean="0"/>
              <a:t>My name is Mohamed S. Ali and I am from Baghdad, Iraq. I would like to pursue my PhD degree in Petroleum Engineering. I am currently holding an </a:t>
            </a:r>
            <a:r>
              <a:rPr lang="en-US" dirty="0" err="1" smtClean="0"/>
              <a:t>MSc</a:t>
            </a:r>
            <a:r>
              <a:rPr lang="en-US" dirty="0" smtClean="0"/>
              <a:t> degree in Chemical Engineering from the University of Technology, Baghdad. </a:t>
            </a:r>
          </a:p>
          <a:p>
            <a:pPr algn="just"/>
            <a:r>
              <a:rPr lang="en-US" dirty="0" smtClean="0"/>
              <a:t>I have been following your work in the field of using Catalyst in Petroleum industry and I would like to follow my research in this field. </a:t>
            </a:r>
          </a:p>
          <a:p>
            <a:pPr algn="just"/>
            <a:r>
              <a:rPr lang="en-US" dirty="0" smtClean="0"/>
              <a:t>I would like to state here that I have got a scholarship from the Iraqi Ministry of Higher Education and Scientific Research. This scholarship covers all my study expenses.</a:t>
            </a:r>
          </a:p>
          <a:p>
            <a:pPr algn="just"/>
            <a:r>
              <a:rPr lang="en-US" dirty="0" smtClean="0"/>
              <a:t>I am writing this letter as an application to apply for a PhD in Petroleum </a:t>
            </a:r>
            <a:r>
              <a:rPr lang="en-US" dirty="0" smtClean="0"/>
              <a:t> </a:t>
            </a:r>
            <a:r>
              <a:rPr lang="en-US" dirty="0" smtClean="0"/>
              <a:t>Engineering at your university. If you </a:t>
            </a:r>
            <a:r>
              <a:rPr lang="en-US" dirty="0" smtClean="0"/>
              <a:t>accept </a:t>
            </a:r>
            <a:r>
              <a:rPr lang="en-US" dirty="0" smtClean="0"/>
              <a:t>to be my supervisor I would appreciate it if you could send me a letter of acceptance to carry out my PhD course at your department starting from 1</a:t>
            </a:r>
            <a:r>
              <a:rPr lang="en-US" baseline="30000" dirty="0" smtClean="0"/>
              <a:t>st</a:t>
            </a:r>
            <a:r>
              <a:rPr lang="en-US" dirty="0" smtClean="0"/>
              <a:t> of September.  </a:t>
            </a:r>
          </a:p>
          <a:p>
            <a:pPr algn="just"/>
            <a:r>
              <a:rPr lang="en-US" dirty="0" smtClean="0"/>
              <a:t>Finally, I enclosed my CV and I am ready to send you any necessary information you require.</a:t>
            </a:r>
          </a:p>
          <a:p>
            <a:pPr algn="just"/>
            <a:r>
              <a:rPr lang="en-US" dirty="0" smtClean="0"/>
              <a:t>Thank you for your time and consideration and looking forward to hearing from you.</a:t>
            </a:r>
          </a:p>
          <a:p>
            <a:pPr algn="just"/>
            <a:r>
              <a:rPr lang="en-US" dirty="0" smtClean="0"/>
              <a:t>Regards.</a:t>
            </a:r>
          </a:p>
          <a:p>
            <a:pPr algn="just"/>
            <a:r>
              <a:rPr lang="en-US" dirty="0" smtClean="0"/>
              <a:t> </a:t>
            </a:r>
          </a:p>
          <a:p>
            <a:pPr algn="just"/>
            <a:endParaRPr lang="en-US" dirty="0" smtClean="0"/>
          </a:p>
          <a:p>
            <a:pPr algn="just"/>
            <a:r>
              <a:rPr lang="en-US" dirty="0" smtClean="0"/>
              <a:t>Mohamed S. Ali</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153400" cy="6248400"/>
          </a:xfrm>
        </p:spPr>
        <p:txBody>
          <a:bodyPr>
            <a:normAutofit fontScale="55000" lnSpcReduction="20000"/>
          </a:bodyPr>
          <a:lstStyle/>
          <a:p>
            <a:pPr algn="ctr"/>
            <a:r>
              <a:rPr lang="en-GB" b="1" u="sng" dirty="0" smtClean="0"/>
              <a:t>Re: Mr. Mohammed S. </a:t>
            </a:r>
            <a:r>
              <a:rPr lang="en-GB" b="1" u="sng" dirty="0" smtClean="0"/>
              <a:t>Ali</a:t>
            </a:r>
            <a:endParaRPr lang="en-US" dirty="0" smtClean="0"/>
          </a:p>
          <a:p>
            <a:pPr algn="just"/>
            <a:r>
              <a:rPr lang="en-GB" b="1" dirty="0" smtClean="0"/>
              <a:t> </a:t>
            </a:r>
            <a:endParaRPr lang="en-US" dirty="0" smtClean="0"/>
          </a:p>
          <a:p>
            <a:pPr algn="just"/>
            <a:r>
              <a:rPr lang="en-GB" b="1" dirty="0" smtClean="0"/>
              <a:t>I have known Mr. Ali since 2003 when he graduated from the University of Technology/ Department of Chemical Engineering. He later joined the department as a colleague with an MSc degree. </a:t>
            </a:r>
            <a:endParaRPr lang="en-US" dirty="0" smtClean="0"/>
          </a:p>
          <a:p>
            <a:pPr algn="just"/>
            <a:r>
              <a:rPr lang="en-GB" b="1" dirty="0" smtClean="0"/>
              <a:t>Mr. Ali is an active participant in the department where </a:t>
            </a:r>
            <a:r>
              <a:rPr lang="en-GB" b="1" dirty="0" smtClean="0"/>
              <a:t>he has </a:t>
            </a:r>
            <a:r>
              <a:rPr lang="en-GB" b="1" dirty="0" smtClean="0"/>
              <a:t>showed a skilful ability as well as good lecturing performance especially in the practical side in the field of physical chemistry. As for the potential of his ability of serving in the field of petroleum industry, I am very optimistic toward his future and I believe he will be very successful in doing something for the department and for the University of Technology.</a:t>
            </a:r>
            <a:endParaRPr lang="en-US" dirty="0" smtClean="0"/>
          </a:p>
          <a:p>
            <a:pPr algn="just"/>
            <a:r>
              <a:rPr lang="en-GB" b="1" dirty="0" smtClean="0"/>
              <a:t>I believe that the applicant has got the undergraduate and postgraduate training in chemical engineering and therefore he has obtained relevant experience for this work and acquired the expertise and capability to continue his work in this field. I feel confident that he will continue to succeed in his work. </a:t>
            </a:r>
            <a:endParaRPr lang="en-US" dirty="0" smtClean="0"/>
          </a:p>
          <a:p>
            <a:pPr algn="just"/>
            <a:r>
              <a:rPr lang="en-GB" b="1" dirty="0" smtClean="0"/>
              <a:t>Mr. Ali </a:t>
            </a:r>
            <a:r>
              <a:rPr lang="en-GB" b="1" dirty="0" smtClean="0"/>
              <a:t>is a dedicated person and has proven to be a take-charge person who is able to successfully develop plans and implement them. He has shown excellent performance in this university and I can attest to his perseverance and positive attitude.</a:t>
            </a:r>
            <a:endParaRPr lang="en-US" dirty="0" smtClean="0"/>
          </a:p>
          <a:p>
            <a:pPr algn="just"/>
            <a:r>
              <a:rPr lang="en-GB" b="1" dirty="0" smtClean="0"/>
              <a:t>It is for these reasons that I offer high recommendation for Mr. Ali without reservation. His drive and abilities will truly be an asset to the University of Technology. </a:t>
            </a:r>
            <a:endParaRPr lang="en-US" dirty="0" smtClean="0"/>
          </a:p>
          <a:p>
            <a:pPr algn="just"/>
            <a:r>
              <a:rPr lang="en-GB" b="1" dirty="0" smtClean="0"/>
              <a:t>Finally, if you have any questions regarding this recommendation, please do not hesitate to contact me.</a:t>
            </a:r>
            <a:endParaRPr lang="en-US" dirty="0" smtClean="0"/>
          </a:p>
          <a:p>
            <a:pPr algn="just"/>
            <a:r>
              <a:rPr lang="en-GB" b="1" dirty="0" smtClean="0"/>
              <a:t> </a:t>
            </a:r>
            <a:endParaRPr lang="en-US" dirty="0" smtClean="0"/>
          </a:p>
          <a:p>
            <a:pPr algn="just"/>
            <a:r>
              <a:rPr lang="en-GB" b="1" dirty="0" smtClean="0"/>
              <a:t> </a:t>
            </a:r>
            <a:endParaRPr lang="en-US" dirty="0" smtClean="0"/>
          </a:p>
          <a:p>
            <a:pPr algn="just"/>
            <a:r>
              <a:rPr lang="en-GB" b="1" dirty="0" smtClean="0"/>
              <a:t>Asst. Prof. Dr. </a:t>
            </a:r>
            <a:r>
              <a:rPr lang="en-GB" b="1" dirty="0" err="1" smtClean="0"/>
              <a:t>Najm</a:t>
            </a:r>
            <a:r>
              <a:rPr lang="en-GB" b="1" dirty="0" smtClean="0"/>
              <a:t> A. Al-</a:t>
            </a:r>
            <a:r>
              <a:rPr lang="en-GB" b="1" dirty="0" err="1" smtClean="0"/>
              <a:t>Rubaiey</a:t>
            </a:r>
            <a:endParaRPr lang="en-US" dirty="0" smtClean="0"/>
          </a:p>
          <a:p>
            <a:pPr algn="just"/>
            <a:r>
              <a:rPr lang="en-GB" b="1" dirty="0" err="1" smtClean="0"/>
              <a:t>Fulbrighter</a:t>
            </a:r>
            <a:endParaRPr lang="en-US" dirty="0" smtClean="0"/>
          </a:p>
          <a:p>
            <a:pPr algn="just"/>
            <a:r>
              <a:rPr lang="en-GB" b="1" dirty="0" smtClean="0"/>
              <a:t>Department of Petroleum Technology</a:t>
            </a:r>
            <a:endParaRPr lang="en-US" dirty="0" smtClean="0"/>
          </a:p>
          <a:p>
            <a:pPr algn="just"/>
            <a:r>
              <a:rPr lang="en-GB" b="1" dirty="0" smtClean="0"/>
              <a:t>University of Technology</a:t>
            </a:r>
            <a:endParaRPr lang="en-US" dirty="0" smtClean="0"/>
          </a:p>
          <a:p>
            <a:pPr algn="just"/>
            <a:r>
              <a:rPr lang="en-GB" b="1" dirty="0" smtClean="0"/>
              <a:t>52</a:t>
            </a:r>
            <a:r>
              <a:rPr lang="en-GB" b="1" dirty="0" smtClean="0"/>
              <a:t> </a:t>
            </a:r>
            <a:r>
              <a:rPr lang="en-GB" b="1" dirty="0" smtClean="0"/>
              <a:t>Street, P.O. Box 35109</a:t>
            </a:r>
            <a:endParaRPr lang="en-US" dirty="0" smtClean="0"/>
          </a:p>
          <a:p>
            <a:pPr algn="just"/>
            <a:r>
              <a:rPr lang="en-GB" b="1" dirty="0" smtClean="0"/>
              <a:t>Baghdad, Republic of Iraq</a:t>
            </a:r>
            <a:endParaRPr lang="en-US" dirty="0" smtClean="0"/>
          </a:p>
          <a:p>
            <a:pPr algn="just"/>
            <a:r>
              <a:rPr lang="en-GB" b="1" dirty="0" smtClean="0"/>
              <a:t>Mobile: +964 </a:t>
            </a:r>
            <a:r>
              <a:rPr lang="en-GB" b="1" dirty="0" smtClean="0"/>
              <a:t>7700485959</a:t>
            </a:r>
            <a:endParaRPr lang="en-US" dirty="0" smtClean="0"/>
          </a:p>
          <a:p>
            <a:pPr algn="just"/>
            <a:r>
              <a:rPr lang="en-GB" b="1" dirty="0" smtClean="0"/>
              <a:t>Email: nakalrub@yahoo.com or dr.najm@uotechnology.edu.iq</a:t>
            </a:r>
            <a:endParaRPr lang="en-US" dirty="0" smtClean="0"/>
          </a:p>
          <a:p>
            <a:pPr algn="ctr"/>
            <a:endParaRPr lang="en-US" dirty="0"/>
          </a:p>
        </p:txBody>
      </p:sp>
      <p:sp>
        <p:nvSpPr>
          <p:cNvPr id="5" name="Title 1"/>
          <p:cNvSpPr>
            <a:spLocks noGrp="1"/>
          </p:cNvSpPr>
          <p:nvPr>
            <p:ph type="ctrTitle"/>
          </p:nvPr>
        </p:nvSpPr>
        <p:spPr>
          <a:xfrm>
            <a:off x="530352" y="-76200"/>
            <a:ext cx="7851648" cy="533400"/>
          </a:xfrm>
        </p:spPr>
        <p:txBody>
          <a:bodyPr>
            <a:normAutofit/>
          </a:bodyPr>
          <a:lstStyle/>
          <a:p>
            <a:pPr algn="ctr"/>
            <a:r>
              <a:rPr lang="en-US" sz="3200" dirty="0" smtClean="0">
                <a:solidFill>
                  <a:srgbClr val="FFC000"/>
                </a:solidFill>
              </a:rPr>
              <a:t>Sample of Recommendation letter</a:t>
            </a:r>
            <a:endParaRPr lang="en-US" sz="3200" dirty="0">
              <a:solidFill>
                <a:srgbClr val="FFC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rmAutofit fontScale="90000"/>
          </a:bodyPr>
          <a:lstStyle/>
          <a:p>
            <a:pPr algn="ctr"/>
            <a:r>
              <a:rPr lang="en-US" sz="3600" dirty="0" smtClean="0">
                <a:solidFill>
                  <a:srgbClr val="FFC000"/>
                </a:solidFill>
              </a:rPr>
              <a:t>Sample of </a:t>
            </a:r>
            <a:r>
              <a:rPr lang="en-US" sz="3600" dirty="0" err="1" smtClean="0">
                <a:solidFill>
                  <a:srgbClr val="FFC000"/>
                </a:solidFill>
              </a:rPr>
              <a:t>PoS</a:t>
            </a:r>
            <a:endParaRPr lang="en-US" sz="3600" dirty="0">
              <a:solidFill>
                <a:srgbClr val="FFC000"/>
              </a:solidFill>
            </a:endParaRPr>
          </a:p>
        </p:txBody>
      </p:sp>
      <p:sp>
        <p:nvSpPr>
          <p:cNvPr id="3" name="Subtitle 2"/>
          <p:cNvSpPr>
            <a:spLocks noGrp="1"/>
          </p:cNvSpPr>
          <p:nvPr>
            <p:ph type="subTitle" idx="1"/>
          </p:nvPr>
        </p:nvSpPr>
        <p:spPr>
          <a:xfrm>
            <a:off x="755904" y="533400"/>
            <a:ext cx="7854696" cy="6172200"/>
          </a:xfrm>
        </p:spPr>
        <p:txBody>
          <a:bodyPr>
            <a:normAutofit fontScale="62500" lnSpcReduction="20000"/>
          </a:bodyPr>
          <a:lstStyle/>
          <a:p>
            <a:pPr algn="ctr"/>
            <a:r>
              <a:rPr lang="en-US" b="1" u="sng" dirty="0" smtClean="0"/>
              <a:t>Personal of Statement</a:t>
            </a:r>
          </a:p>
          <a:p>
            <a:pPr algn="just"/>
            <a:r>
              <a:rPr lang="en-US" dirty="0" smtClean="0"/>
              <a:t>I open this statement with explaining the reasons behind my application to the Fulbright program. My reason for applying is twofold: first to expand my qualification in </a:t>
            </a:r>
            <a:r>
              <a:rPr lang="en-US" dirty="0" smtClean="0"/>
              <a:t>IT field </a:t>
            </a:r>
            <a:r>
              <a:rPr lang="en-US" dirty="0" smtClean="0"/>
              <a:t>and second to prepare myself for a better future carrier in Iraq.</a:t>
            </a:r>
          </a:p>
          <a:p>
            <a:pPr algn="just"/>
            <a:r>
              <a:rPr lang="en-US" dirty="0" smtClean="0"/>
              <a:t>My diverse work and experiences have constantly given me a clear understanding of the opportunities which are available to me. I have always been as a child fascinated with the idea of becoming a successful lecturer at the University of technology. I came from a middle class family which usually parents have less opportunities for their children to become professors or doctors. This case has always invoked me to work hard to achieve my goals. This was sometimes quit difficult if you know that  I have to work hard with my father in supporting our big family. I </a:t>
            </a:r>
            <a:r>
              <a:rPr lang="en-US" dirty="0" smtClean="0"/>
              <a:t>think </a:t>
            </a:r>
            <a:r>
              <a:rPr lang="en-US" dirty="0" smtClean="0"/>
              <a:t>by becoming an engineer I have </a:t>
            </a:r>
            <a:r>
              <a:rPr lang="en-US" dirty="0" smtClean="0"/>
              <a:t>reached </a:t>
            </a:r>
            <a:r>
              <a:rPr lang="en-US" dirty="0" smtClean="0"/>
              <a:t>the stage where I achieved my family emption and also part of my objectives.</a:t>
            </a:r>
          </a:p>
          <a:p>
            <a:pPr algn="just"/>
            <a:r>
              <a:rPr lang="en-US" dirty="0" smtClean="0"/>
              <a:t>On the other side, my work at the University of Technology as </a:t>
            </a:r>
            <a:r>
              <a:rPr lang="en-US" dirty="0" smtClean="0"/>
              <a:t>a computer </a:t>
            </a:r>
            <a:r>
              <a:rPr lang="en-US" dirty="0" smtClean="0"/>
              <a:t>engineer led me to realize the importance of this field in the facilitating of our life in Iraq. I have been charged with the cross-function E-University Unit where we design the University's official website, thus  made the connection of the University with outside world possible despite all the obstacles we faced. In addition, I have the honor in serving with Iraqi-American Chamber of Commerce and Industry.  I have professionally learned document translation and worked directly with numerous coordinators and pressmen on a wide variety of projects. </a:t>
            </a:r>
          </a:p>
          <a:p>
            <a:pPr algn="just"/>
            <a:r>
              <a:rPr lang="en-US" dirty="0" smtClean="0"/>
              <a:t>I suppose that the Fulbright program will make me one of those who will contribute to fill the professional gap in information technology of my country. I possess a board-based education in computer engineering but in order to attain what I am aiming for. An international exposure coupled with the immense opportunity in the US will help me fulfill this target.  </a:t>
            </a:r>
          </a:p>
          <a:p>
            <a:pPr algn="just"/>
            <a:r>
              <a:rPr lang="en-US" dirty="0" smtClean="0"/>
              <a:t>Based on the criteria and conditions of this program and according to my area of expertise I found myself eligible to apply</a:t>
            </a:r>
            <a:r>
              <a:rPr lang="en-US" dirty="0" smtClean="0"/>
              <a:t>.</a:t>
            </a: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76200"/>
            <a:ext cx="7772400" cy="6172200"/>
          </a:xfrm>
        </p:spPr>
        <p:txBody>
          <a:bodyPr>
            <a:noAutofit/>
          </a:bodyPr>
          <a:lstStyle/>
          <a:p>
            <a:pPr algn="l"/>
            <a:r>
              <a:rPr lang="en-US" sz="2800" b="1" dirty="0" smtClean="0">
                <a:solidFill>
                  <a:schemeClr val="bg2">
                    <a:lumMod val="20000"/>
                    <a:lumOff val="80000"/>
                  </a:schemeClr>
                </a:solidFill>
              </a:rPr>
              <a:t>Some useful web sites:</a:t>
            </a:r>
            <a:endParaRPr lang="en-US" sz="2800" dirty="0" smtClean="0">
              <a:solidFill>
                <a:schemeClr val="bg2">
                  <a:lumMod val="20000"/>
                  <a:lumOff val="80000"/>
                </a:schemeClr>
              </a:solidFill>
            </a:endParaRPr>
          </a:p>
          <a:p>
            <a:pPr algn="l"/>
            <a:endParaRPr lang="en-US" sz="1600" dirty="0" smtClean="0"/>
          </a:p>
          <a:p>
            <a:pPr algn="l"/>
            <a:r>
              <a:rPr lang="en-US" sz="1800" dirty="0" smtClean="0"/>
              <a:t>ETS: for TOEFL and GRE  tests</a:t>
            </a:r>
          </a:p>
          <a:p>
            <a:pPr algn="l"/>
            <a:r>
              <a:rPr lang="en-US" sz="1800" u="sng" dirty="0" smtClean="0">
                <a:hlinkClick r:id="rId2"/>
              </a:rPr>
              <a:t>http://www.ets.org/</a:t>
            </a:r>
            <a:endParaRPr lang="en-US" sz="1800" dirty="0" smtClean="0"/>
          </a:p>
          <a:p>
            <a:pPr algn="l"/>
            <a:r>
              <a:rPr lang="en-US" sz="1800" dirty="0" smtClean="0"/>
              <a:t> World lists of Universities:</a:t>
            </a:r>
          </a:p>
          <a:p>
            <a:pPr algn="l"/>
            <a:r>
              <a:rPr lang="en-US" sz="1800" u="sng" dirty="0" smtClean="0">
                <a:hlinkClick r:id="rId3"/>
              </a:rPr>
              <a:t>http://www.univ.cc/world.php</a:t>
            </a:r>
            <a:endParaRPr lang="en-US" sz="1800" dirty="0" smtClean="0"/>
          </a:p>
          <a:p>
            <a:pPr algn="l"/>
            <a:r>
              <a:rPr lang="en-US" sz="1800" dirty="0" smtClean="0"/>
              <a:t> American Universities</a:t>
            </a:r>
          </a:p>
          <a:p>
            <a:pPr algn="l"/>
            <a:r>
              <a:rPr lang="en-US" sz="1800" u="sng" dirty="0" smtClean="0">
                <a:hlinkClick r:id="rId4"/>
              </a:rPr>
              <a:t>http://www.clas.ufl.edu/au/</a:t>
            </a:r>
            <a:endParaRPr lang="en-US" sz="1800" dirty="0" smtClean="0"/>
          </a:p>
          <a:p>
            <a:pPr algn="l"/>
            <a:r>
              <a:rPr lang="en-US" sz="1800" dirty="0" smtClean="0"/>
              <a:t> British Universities:</a:t>
            </a:r>
          </a:p>
          <a:p>
            <a:pPr algn="l"/>
            <a:r>
              <a:rPr lang="en-US" sz="1800" u="sng" dirty="0" smtClean="0">
                <a:hlinkClick r:id="rId5"/>
              </a:rPr>
              <a:t>http://www.studyoverseas.com/study-in-the-uk/college-search/university-and-college-list/388-british-universities.html</a:t>
            </a:r>
            <a:endParaRPr lang="en-US" sz="1800" dirty="0" smtClean="0"/>
          </a:p>
          <a:p>
            <a:pPr algn="l"/>
            <a:r>
              <a:rPr lang="en-US" sz="1800" dirty="0" smtClean="0"/>
              <a:t> Australian Universities:</a:t>
            </a:r>
          </a:p>
          <a:p>
            <a:pPr algn="l"/>
            <a:r>
              <a:rPr lang="en-US" sz="1800" u="sng" dirty="0" smtClean="0">
                <a:hlinkClick r:id="rId6"/>
              </a:rPr>
              <a:t>http://www.australian-universities.com/</a:t>
            </a:r>
            <a:endParaRPr lang="en-US" sz="1800" dirty="0" smtClean="0"/>
          </a:p>
          <a:p>
            <a:pPr algn="l"/>
            <a:r>
              <a:rPr lang="en-US" sz="1800" dirty="0" smtClean="0"/>
              <a:t> Canadian Universities:</a:t>
            </a:r>
          </a:p>
          <a:p>
            <a:pPr algn="l"/>
            <a:r>
              <a:rPr lang="en-US" sz="1800" u="sng" dirty="0" smtClean="0">
                <a:hlinkClick r:id="rId7"/>
              </a:rPr>
              <a:t>http://www.aucc.ca/canadian-universities/our-universities</a:t>
            </a:r>
            <a:endParaRPr lang="en-US" sz="1800" dirty="0" smtClean="0"/>
          </a:p>
          <a:p>
            <a:pPr algn="l"/>
            <a:r>
              <a:rPr lang="en-US" sz="1800" dirty="0" smtClean="0"/>
              <a:t> Indian Universities:</a:t>
            </a:r>
          </a:p>
          <a:p>
            <a:pPr algn="l"/>
            <a:r>
              <a:rPr lang="en-US" sz="1800" u="sng" dirty="0" smtClean="0">
                <a:hlinkClick r:id="rId8"/>
              </a:rPr>
              <a:t>http://www.indianchild.com/universities.htm</a:t>
            </a:r>
            <a:endParaRPr lang="en-US" sz="1800" dirty="0" smtClean="0"/>
          </a:p>
          <a:p>
            <a:pPr algn="l"/>
            <a:r>
              <a:rPr lang="en-US" sz="1800" dirty="0" smtClean="0"/>
              <a:t> Malaysian Universities:</a:t>
            </a:r>
          </a:p>
          <a:p>
            <a:pPr algn="l"/>
            <a:r>
              <a:rPr lang="en-US" sz="1800" u="sng" dirty="0" smtClean="0">
                <a:hlinkClick r:id="rId9"/>
              </a:rPr>
              <a:t>http://www.4icu.org/my/</a:t>
            </a:r>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3504" y="2667000"/>
            <a:ext cx="7854696" cy="1752600"/>
          </a:xfrm>
        </p:spPr>
        <p:txBody>
          <a:bodyPr>
            <a:normAutofit/>
          </a:bodyPr>
          <a:lstStyle/>
          <a:p>
            <a:pPr algn="ctr"/>
            <a:r>
              <a:rPr lang="en-US" sz="4400" b="1" i="1" dirty="0" smtClean="0"/>
              <a:t>Thank You</a:t>
            </a:r>
            <a:endParaRPr lang="en-US" sz="44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904" y="609600"/>
            <a:ext cx="7854696" cy="5715000"/>
          </a:xfrm>
        </p:spPr>
        <p:txBody>
          <a:bodyPr>
            <a:normAutofit/>
          </a:bodyPr>
          <a:lstStyle/>
          <a:p>
            <a:pPr algn="ctr"/>
            <a:r>
              <a:rPr lang="en-US" b="1" dirty="0" smtClean="0"/>
              <a:t>How to apply for </a:t>
            </a:r>
            <a:r>
              <a:rPr lang="en-US" b="1" dirty="0" smtClean="0"/>
              <a:t>a PhD</a:t>
            </a:r>
          </a:p>
          <a:p>
            <a:pPr algn="l"/>
            <a:endParaRPr lang="en-US" dirty="0" smtClean="0"/>
          </a:p>
          <a:p>
            <a:pPr algn="just"/>
            <a:r>
              <a:rPr lang="en-US" dirty="0" smtClean="0"/>
              <a:t>If you're considering further study after your coursework degree, it's important that you've chosen the right degree to enable you to continue. If you'd like to pursue a Research Higher Degree (</a:t>
            </a:r>
            <a:r>
              <a:rPr lang="en-US" dirty="0" smtClean="0"/>
              <a:t>a </a:t>
            </a:r>
            <a:r>
              <a:rPr lang="en-US" dirty="0" smtClean="0"/>
              <a:t>Masters by Research or a PhD), your current degree needs to have a research component of at least 25% of your fourth year or Masters level. If you think you can only do another degree if you secure funding, you'll need to work doubly hard to obtain a high enough mark to be awarded a scholarship.</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3504" y="381000"/>
            <a:ext cx="7854696" cy="6400800"/>
          </a:xfrm>
        </p:spPr>
        <p:txBody>
          <a:bodyPr>
            <a:noAutofit/>
          </a:bodyPr>
          <a:lstStyle/>
          <a:p>
            <a:pPr algn="just"/>
            <a:r>
              <a:rPr lang="en-US" sz="2000" dirty="0" smtClean="0">
                <a:solidFill>
                  <a:srgbClr val="FFC000"/>
                </a:solidFill>
              </a:rPr>
              <a:t>How to apply for postgraduate </a:t>
            </a:r>
            <a:r>
              <a:rPr lang="en-US" sz="2000" dirty="0" err="1" smtClean="0">
                <a:solidFill>
                  <a:srgbClr val="FFC000"/>
                </a:solidFill>
              </a:rPr>
              <a:t>degee</a:t>
            </a:r>
            <a:r>
              <a:rPr lang="en-US" sz="2000" dirty="0" smtClean="0">
                <a:solidFill>
                  <a:srgbClr val="FFC000"/>
                </a:solidFill>
              </a:rPr>
              <a:t>:</a:t>
            </a:r>
          </a:p>
          <a:p>
            <a:pPr algn="just"/>
            <a:r>
              <a:rPr lang="en-US" sz="2000" dirty="0" smtClean="0"/>
              <a:t>Once you have a topic in mind, you should begin to seek a </a:t>
            </a:r>
            <a:r>
              <a:rPr lang="en-US" sz="2000" dirty="0" smtClean="0">
                <a:hlinkClick r:id="rId2"/>
              </a:rPr>
              <a:t>supervisor</a:t>
            </a:r>
            <a:r>
              <a:rPr lang="en-US" sz="2000" dirty="0" smtClean="0"/>
              <a:t>. Checking out the staff profiles on the department website is a good way to start before talking with a number of potential supervisors who seem to have similar research interests. In these relatively informal chats, you can get a sense of the personality of various staff and try to select someone with whom you think you can work for a number of years.</a:t>
            </a:r>
          </a:p>
          <a:p>
            <a:pPr algn="just"/>
            <a:r>
              <a:rPr lang="en-US" sz="2000" dirty="0" smtClean="0"/>
              <a:t>Having selected a supervisor (who has agreed to supervise you in the event that you are accepted to undertake the degree), all you need to do is </a:t>
            </a:r>
            <a:r>
              <a:rPr lang="en-US" sz="2000" dirty="0" smtClean="0">
                <a:hlinkClick r:id="rId3"/>
              </a:rPr>
              <a:t>apply</a:t>
            </a:r>
            <a:r>
              <a:rPr lang="en-US" sz="2000" dirty="0" smtClean="0"/>
              <a:t>!</a:t>
            </a:r>
          </a:p>
          <a:p>
            <a:pPr algn="just"/>
            <a:r>
              <a:rPr lang="en-US" sz="2000" dirty="0" smtClean="0"/>
              <a:t>We would like to encourage you to make your application to the university on-line, that way you will receive email confirmation and status updates tracking the progress of your application to a decision. Please make sure you carefully read the notes for guidance which will assist you with completion of your application. </a:t>
            </a:r>
          </a:p>
          <a:p>
            <a:pPr algn="just"/>
            <a:r>
              <a:rPr lang="en-US" sz="2000" dirty="0" smtClean="0"/>
              <a:t>On receipt of your application, the University’s Registry Services Office will send an acknowledgement of receipt (email) to you and provide you with an individual admissions reference number</a:t>
            </a:r>
            <a:r>
              <a:rPr lang="en-US" sz="2000" dirty="0" smtClean="0">
                <a:solidFill>
                  <a:schemeClr val="bg1"/>
                </a:solidFill>
              </a:rPr>
              <a:t>.</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1104" y="228600"/>
            <a:ext cx="7854696" cy="6248400"/>
          </a:xfrm>
        </p:spPr>
        <p:txBody>
          <a:bodyPr>
            <a:normAutofit fontScale="70000" lnSpcReduction="20000"/>
          </a:bodyPr>
          <a:lstStyle/>
          <a:p>
            <a:pPr algn="l"/>
            <a:r>
              <a:rPr lang="en-US" b="1" dirty="0" smtClean="0">
                <a:solidFill>
                  <a:srgbClr val="FFC000"/>
                </a:solidFill>
              </a:rPr>
              <a:t>Steps for applying for a degree:</a:t>
            </a:r>
            <a:endParaRPr lang="en-US" dirty="0" smtClean="0">
              <a:solidFill>
                <a:srgbClr val="FFC000"/>
              </a:solidFill>
            </a:endParaRPr>
          </a:p>
          <a:p>
            <a:pPr lvl="0" algn="l"/>
            <a:r>
              <a:rPr lang="en-US" dirty="0" smtClean="0"/>
              <a:t> </a:t>
            </a:r>
          </a:p>
          <a:p>
            <a:pPr lvl="0" algn="l"/>
            <a:r>
              <a:rPr lang="en-US" dirty="0" smtClean="0"/>
              <a:t>1- Choose your </a:t>
            </a:r>
            <a:r>
              <a:rPr lang="en-US" u="sng" dirty="0" smtClean="0">
                <a:solidFill>
                  <a:srgbClr val="FFC000"/>
                </a:solidFill>
              </a:rPr>
              <a:t>major</a:t>
            </a:r>
          </a:p>
          <a:p>
            <a:pPr lvl="0" algn="l"/>
            <a:r>
              <a:rPr lang="en-US" dirty="0" smtClean="0"/>
              <a:t>2- Get hold of a </a:t>
            </a:r>
            <a:r>
              <a:rPr lang="en-US" u="sng" dirty="0" smtClean="0">
                <a:solidFill>
                  <a:srgbClr val="FFC000"/>
                </a:solidFill>
              </a:rPr>
              <a:t>list of universities </a:t>
            </a:r>
            <a:r>
              <a:rPr lang="en-US" dirty="0" smtClean="0"/>
              <a:t>with those programs. </a:t>
            </a:r>
          </a:p>
          <a:p>
            <a:pPr lvl="0" algn="l"/>
            <a:r>
              <a:rPr lang="en-US" dirty="0" smtClean="0"/>
              <a:t>3- Take the </a:t>
            </a:r>
            <a:r>
              <a:rPr lang="en-US" u="sng" dirty="0" smtClean="0">
                <a:solidFill>
                  <a:srgbClr val="FFC000"/>
                </a:solidFill>
              </a:rPr>
              <a:t>GRE</a:t>
            </a:r>
            <a:r>
              <a:rPr lang="en-US" dirty="0" smtClean="0"/>
              <a:t> and, </a:t>
            </a:r>
            <a:r>
              <a:rPr lang="en-US" u="sng" dirty="0" smtClean="0">
                <a:solidFill>
                  <a:srgbClr val="FFC000"/>
                </a:solidFill>
              </a:rPr>
              <a:t>TOEFL</a:t>
            </a:r>
            <a:r>
              <a:rPr lang="en-US" dirty="0" smtClean="0"/>
              <a:t> Tests </a:t>
            </a:r>
          </a:p>
          <a:p>
            <a:pPr lvl="0" algn="l"/>
            <a:r>
              <a:rPr lang="en-US" dirty="0" smtClean="0"/>
              <a:t>4- Assess your chances of getting into a particular school of your interest. </a:t>
            </a:r>
          </a:p>
          <a:p>
            <a:pPr algn="l"/>
            <a:r>
              <a:rPr lang="en-US" dirty="0" smtClean="0"/>
              <a:t>You'll need to take into account the </a:t>
            </a:r>
            <a:r>
              <a:rPr lang="en-US" u="sng" dirty="0" smtClean="0">
                <a:solidFill>
                  <a:srgbClr val="FFC000"/>
                </a:solidFill>
              </a:rPr>
              <a:t>following factors</a:t>
            </a:r>
            <a:r>
              <a:rPr lang="en-US" dirty="0" smtClean="0"/>
              <a:t>:</a:t>
            </a:r>
            <a:br>
              <a:rPr lang="en-US" dirty="0" smtClean="0"/>
            </a:br>
            <a:endParaRPr lang="en-US" dirty="0" smtClean="0"/>
          </a:p>
          <a:p>
            <a:pPr lvl="0" algn="l"/>
            <a:r>
              <a:rPr lang="en-US" dirty="0" smtClean="0"/>
              <a:t>	- </a:t>
            </a:r>
            <a:r>
              <a:rPr lang="en-US" dirty="0" smtClean="0"/>
              <a:t>funding </a:t>
            </a:r>
            <a:r>
              <a:rPr lang="en-US" i="1" dirty="0" smtClean="0"/>
              <a:t>(Guarantee)</a:t>
            </a:r>
            <a:endParaRPr lang="en-US" i="1" dirty="0" smtClean="0"/>
          </a:p>
          <a:p>
            <a:pPr lvl="0" algn="l"/>
            <a:r>
              <a:rPr lang="en-US" dirty="0" smtClean="0"/>
              <a:t>	- your college GPA</a:t>
            </a:r>
          </a:p>
          <a:p>
            <a:pPr lvl="0" algn="l"/>
            <a:r>
              <a:rPr lang="en-US" dirty="0" smtClean="0"/>
              <a:t>	- your research </a:t>
            </a:r>
            <a:r>
              <a:rPr lang="en-US" dirty="0" smtClean="0"/>
              <a:t>experience </a:t>
            </a:r>
            <a:r>
              <a:rPr lang="en-US" i="1" dirty="0" smtClean="0"/>
              <a:t>(CV)</a:t>
            </a:r>
            <a:endParaRPr lang="en-US" b="1" i="1" dirty="0" smtClean="0"/>
          </a:p>
          <a:p>
            <a:pPr lvl="0" algn="l"/>
            <a:r>
              <a:rPr lang="en-US" dirty="0" smtClean="0"/>
              <a:t>	- your citizenship </a:t>
            </a:r>
            <a:r>
              <a:rPr lang="en-US" dirty="0" smtClean="0"/>
              <a:t>status </a:t>
            </a:r>
            <a:r>
              <a:rPr lang="en-US" b="1" i="1" dirty="0" smtClean="0"/>
              <a:t>(</a:t>
            </a:r>
            <a:r>
              <a:rPr lang="en-US" b="1" i="1" dirty="0" smtClean="0"/>
              <a:t>visa)</a:t>
            </a:r>
            <a:endParaRPr lang="en-US" dirty="0" smtClean="0"/>
          </a:p>
          <a:p>
            <a:pPr lvl="0" algn="l"/>
            <a:r>
              <a:rPr lang="en-US" dirty="0" smtClean="0"/>
              <a:t>	- geographical location </a:t>
            </a:r>
            <a:r>
              <a:rPr lang="en-US" dirty="0" smtClean="0"/>
              <a:t>preferences </a:t>
            </a:r>
            <a:r>
              <a:rPr lang="en-US" i="1" dirty="0" smtClean="0"/>
              <a:t>(Traveling) </a:t>
            </a:r>
            <a:endParaRPr lang="en-US" i="1" dirty="0" smtClean="0"/>
          </a:p>
          <a:p>
            <a:pPr lvl="0" algn="l"/>
            <a:r>
              <a:rPr lang="en-US" dirty="0" smtClean="0"/>
              <a:t>	- whether you want to go into a research institute or a full university</a:t>
            </a:r>
          </a:p>
          <a:p>
            <a:pPr lvl="0" algn="l"/>
            <a:r>
              <a:rPr lang="en-US" dirty="0" smtClean="0"/>
              <a:t>	- GRE and TOEFL scores</a:t>
            </a:r>
          </a:p>
          <a:p>
            <a:pPr lvl="0" algn="l"/>
            <a:r>
              <a:rPr lang="en-US" dirty="0" smtClean="0"/>
              <a:t>5- Choose the people you want to write the </a:t>
            </a:r>
            <a:r>
              <a:rPr lang="en-US" u="sng" dirty="0" smtClean="0">
                <a:solidFill>
                  <a:srgbClr val="FFC000"/>
                </a:solidFill>
              </a:rPr>
              <a:t>recommendation letters</a:t>
            </a:r>
            <a:r>
              <a:rPr lang="en-US" dirty="0" smtClean="0"/>
              <a:t> for you.      </a:t>
            </a:r>
          </a:p>
          <a:p>
            <a:pPr lvl="0" algn="l"/>
            <a:r>
              <a:rPr lang="en-US" dirty="0" smtClean="0"/>
              <a:t>6- Write a </a:t>
            </a:r>
            <a:r>
              <a:rPr lang="en-US" dirty="0" smtClean="0">
                <a:hlinkClick r:id="rId2" tooltip="Write a Statement of Purpose"/>
              </a:rPr>
              <a:t>statement of purpose</a:t>
            </a:r>
            <a:r>
              <a:rPr lang="en-US" dirty="0" smtClean="0"/>
              <a:t> (</a:t>
            </a:r>
            <a:r>
              <a:rPr lang="en-US" dirty="0" err="1" smtClean="0"/>
              <a:t>SoP</a:t>
            </a:r>
            <a:r>
              <a:rPr lang="en-US" dirty="0" smtClean="0"/>
              <a:t>) for your interest in each program. </a:t>
            </a:r>
          </a:p>
          <a:p>
            <a:pPr lvl="0" algn="l"/>
            <a:r>
              <a:rPr lang="en-US" dirty="0" smtClean="0"/>
              <a:t>7- Arrange for </a:t>
            </a:r>
            <a:r>
              <a:rPr lang="en-US" u="sng" dirty="0" smtClean="0">
                <a:solidFill>
                  <a:srgbClr val="FFC000"/>
                </a:solidFill>
              </a:rPr>
              <a:t>transcripts</a:t>
            </a:r>
            <a:r>
              <a:rPr lang="en-US" dirty="0" smtClean="0"/>
              <a:t> from each post-school institution attended. </a:t>
            </a:r>
          </a:p>
          <a:p>
            <a:pPr lvl="0" algn="l"/>
            <a:r>
              <a:rPr lang="en-US" dirty="0" smtClean="0"/>
              <a:t>8- Have the GRE and TOEFL </a:t>
            </a:r>
            <a:r>
              <a:rPr lang="en-US" u="sng" dirty="0" smtClean="0">
                <a:solidFill>
                  <a:srgbClr val="FFC000"/>
                </a:solidFill>
              </a:rPr>
              <a:t>scores reported </a:t>
            </a:r>
            <a:r>
              <a:rPr lang="en-US" dirty="0" smtClean="0"/>
              <a:t>to the appropriate department of the university. </a:t>
            </a:r>
          </a:p>
          <a:p>
            <a:pPr algn="l"/>
            <a:r>
              <a:rPr lang="en-US" dirty="0" smtClean="0"/>
              <a:t>9- Use a </a:t>
            </a:r>
            <a:r>
              <a:rPr lang="en-US" dirty="0" smtClean="0">
                <a:hlinkClick r:id="rId3" tooltip="Keep a Calendar"/>
              </a:rPr>
              <a:t>Calendar</a:t>
            </a:r>
            <a:r>
              <a:rPr lang="en-US" dirty="0" smtClean="0"/>
              <a:t> program to keep track of what documents are needed, which ones of them have been sent and which ones are </a:t>
            </a:r>
            <a:r>
              <a:rPr lang="en-US" dirty="0" smtClean="0"/>
              <a:t>pending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8153400" cy="5943600"/>
          </a:xfrm>
        </p:spPr>
        <p:txBody>
          <a:bodyPr>
            <a:normAutofit fontScale="70000" lnSpcReduction="20000"/>
          </a:bodyPr>
          <a:lstStyle/>
          <a:p>
            <a:pPr algn="l"/>
            <a:r>
              <a:rPr lang="en-US" b="1" dirty="0" smtClean="0">
                <a:solidFill>
                  <a:srgbClr val="FFC000"/>
                </a:solidFill>
              </a:rPr>
              <a:t>Important Notes:</a:t>
            </a:r>
          </a:p>
          <a:p>
            <a:pPr algn="l"/>
            <a:endParaRPr lang="en-US" b="1" dirty="0" smtClean="0">
              <a:solidFill>
                <a:srgbClr val="FFC000"/>
              </a:solidFill>
            </a:endParaRPr>
          </a:p>
          <a:p>
            <a:pPr lvl="0" algn="l"/>
            <a:r>
              <a:rPr lang="en-US" dirty="0" smtClean="0"/>
              <a:t>1- Some schools and programs are not so popular on </a:t>
            </a:r>
            <a:r>
              <a:rPr lang="en-US" dirty="0" smtClean="0">
                <a:solidFill>
                  <a:srgbClr val="FFC000"/>
                </a:solidFill>
              </a:rPr>
              <a:t>rankings</a:t>
            </a:r>
            <a:r>
              <a:rPr lang="en-US" dirty="0" smtClean="0"/>
              <a:t> but have great grad programs. </a:t>
            </a:r>
          </a:p>
          <a:p>
            <a:pPr lvl="0" algn="l"/>
            <a:r>
              <a:rPr lang="en-US" dirty="0" smtClean="0"/>
              <a:t>2- Do not hesitate to send any </a:t>
            </a:r>
            <a:r>
              <a:rPr lang="en-US" dirty="0" smtClean="0">
                <a:solidFill>
                  <a:srgbClr val="FFC000"/>
                </a:solidFill>
              </a:rPr>
              <a:t>manuscripts</a:t>
            </a:r>
            <a:r>
              <a:rPr lang="en-US" dirty="0" smtClean="0"/>
              <a:t> under preparation to the admissions committee, if you are lacking enough publications already.</a:t>
            </a:r>
          </a:p>
          <a:p>
            <a:pPr lvl="0" algn="l"/>
            <a:r>
              <a:rPr lang="en-US" dirty="0" smtClean="0"/>
              <a:t>3- Get an international </a:t>
            </a:r>
            <a:r>
              <a:rPr lang="en-US" dirty="0" smtClean="0">
                <a:solidFill>
                  <a:srgbClr val="FFC000"/>
                </a:solidFill>
              </a:rPr>
              <a:t>credit card</a:t>
            </a:r>
            <a:r>
              <a:rPr lang="en-US" dirty="0" smtClean="0"/>
              <a:t>.</a:t>
            </a:r>
          </a:p>
          <a:p>
            <a:pPr lvl="0" algn="l"/>
            <a:r>
              <a:rPr lang="en-US" dirty="0" smtClean="0"/>
              <a:t>4- Often people ask the order of importance of </a:t>
            </a:r>
            <a:r>
              <a:rPr lang="en-US" dirty="0" smtClean="0">
                <a:solidFill>
                  <a:srgbClr val="FFC000"/>
                </a:solidFill>
              </a:rPr>
              <a:t>GPA, </a:t>
            </a:r>
            <a:r>
              <a:rPr lang="en-US" dirty="0" smtClean="0">
                <a:solidFill>
                  <a:srgbClr val="FFC000"/>
                </a:solidFill>
              </a:rPr>
              <a:t>GRE, TOEFL </a:t>
            </a:r>
            <a:r>
              <a:rPr lang="en-US" dirty="0" smtClean="0"/>
              <a:t>scores, </a:t>
            </a:r>
            <a:r>
              <a:rPr lang="en-US" dirty="0" smtClean="0">
                <a:solidFill>
                  <a:srgbClr val="FFC000"/>
                </a:solidFill>
              </a:rPr>
              <a:t>research experience</a:t>
            </a:r>
            <a:r>
              <a:rPr lang="en-US" dirty="0" smtClean="0"/>
              <a:t>, and </a:t>
            </a:r>
            <a:r>
              <a:rPr lang="en-US" dirty="0" smtClean="0">
                <a:solidFill>
                  <a:srgbClr val="FFC000"/>
                </a:solidFill>
              </a:rPr>
              <a:t>reference letters </a:t>
            </a:r>
            <a:r>
              <a:rPr lang="en-US" dirty="0" smtClean="0"/>
              <a:t>in the application.</a:t>
            </a:r>
          </a:p>
          <a:p>
            <a:pPr lvl="0" algn="l"/>
            <a:r>
              <a:rPr lang="en-US" dirty="0" smtClean="0"/>
              <a:t>5- Take time to </a:t>
            </a:r>
            <a:r>
              <a:rPr lang="en-US" dirty="0" smtClean="0">
                <a:solidFill>
                  <a:srgbClr val="FFC000"/>
                </a:solidFill>
              </a:rPr>
              <a:t>prepare for </a:t>
            </a:r>
            <a:r>
              <a:rPr lang="en-US" dirty="0" smtClean="0"/>
              <a:t>the GRE and try to take several practice tests. </a:t>
            </a:r>
          </a:p>
          <a:p>
            <a:pPr lvl="0" algn="l"/>
            <a:r>
              <a:rPr lang="en-US" dirty="0" smtClean="0"/>
              <a:t>Gaining some sort of research or work experience in the field you plan to apply to will greatly improve your chances of admission.</a:t>
            </a:r>
          </a:p>
          <a:p>
            <a:pPr lvl="0" algn="l"/>
            <a:r>
              <a:rPr lang="en-US" dirty="0" smtClean="0"/>
              <a:t>6- Have a clear idea of </a:t>
            </a:r>
            <a:r>
              <a:rPr lang="en-US" dirty="0" smtClean="0">
                <a:solidFill>
                  <a:srgbClr val="FFC000"/>
                </a:solidFill>
              </a:rPr>
              <a:t>which faculty </a:t>
            </a:r>
            <a:r>
              <a:rPr lang="en-US" dirty="0" smtClean="0"/>
              <a:t>you would like to work with in the programs you are applying to, and indicate this on your </a:t>
            </a:r>
            <a:r>
              <a:rPr lang="en-US" dirty="0" smtClean="0">
                <a:solidFill>
                  <a:srgbClr val="FFC000"/>
                </a:solidFill>
              </a:rPr>
              <a:t>personal statement</a:t>
            </a:r>
            <a:r>
              <a:rPr lang="en-US" dirty="0" smtClean="0"/>
              <a:t>. If possible, contact these faculty before you apply.</a:t>
            </a:r>
          </a:p>
          <a:p>
            <a:pPr lvl="0" algn="l"/>
            <a:r>
              <a:rPr lang="en-US" dirty="0" smtClean="0"/>
              <a:t>7- It will help a lot if you already have an idea of what </a:t>
            </a:r>
            <a:r>
              <a:rPr lang="en-US" dirty="0" smtClean="0">
                <a:solidFill>
                  <a:srgbClr val="FFC000"/>
                </a:solidFill>
              </a:rPr>
              <a:t>your dissertation </a:t>
            </a:r>
            <a:r>
              <a:rPr lang="en-US" dirty="0" smtClean="0"/>
              <a:t>or graduate research will be about when you apply.</a:t>
            </a:r>
          </a:p>
          <a:p>
            <a:pPr lvl="0" algn="l"/>
            <a:r>
              <a:rPr lang="en-US" dirty="0" smtClean="0"/>
              <a:t>8- Most schools </a:t>
            </a:r>
            <a:r>
              <a:rPr lang="en-US" dirty="0" smtClean="0">
                <a:solidFill>
                  <a:srgbClr val="FFC000"/>
                </a:solidFill>
              </a:rPr>
              <a:t>interview</a:t>
            </a:r>
            <a:r>
              <a:rPr lang="en-US" dirty="0" smtClean="0"/>
              <a:t> potential candidates. </a:t>
            </a:r>
          </a:p>
          <a:p>
            <a:pPr lvl="0" algn="l"/>
            <a:r>
              <a:rPr lang="en-US" dirty="0" smtClean="0"/>
              <a:t>9- Strong applicants usually hear from grad committees in </a:t>
            </a:r>
            <a:r>
              <a:rPr lang="en-US" dirty="0" smtClean="0">
                <a:solidFill>
                  <a:srgbClr val="FFC000"/>
                </a:solidFill>
              </a:rPr>
              <a:t>January</a:t>
            </a:r>
            <a:r>
              <a:rPr lang="en-US" dirty="0" smtClean="0"/>
              <a:t> itself. Most decisions are made known to the students by early </a:t>
            </a:r>
            <a:r>
              <a:rPr lang="en-US" dirty="0" smtClean="0">
                <a:solidFill>
                  <a:srgbClr val="FFC000"/>
                </a:solidFill>
              </a:rPr>
              <a:t>March</a:t>
            </a:r>
            <a:r>
              <a:rPr lang="en-US" dirty="0" smtClean="0"/>
              <a:t>. Rarely, notifications are made in </a:t>
            </a:r>
            <a:r>
              <a:rPr lang="en-US" dirty="0" smtClean="0">
                <a:solidFill>
                  <a:srgbClr val="FFC000"/>
                </a:solidFill>
              </a:rPr>
              <a:t>April</a:t>
            </a:r>
            <a:r>
              <a:rPr lang="en-US" dirty="0" smtClean="0"/>
              <a:t>.</a:t>
            </a:r>
          </a:p>
          <a:p>
            <a:pPr lvl="0" algn="l"/>
            <a:r>
              <a:rPr lang="en-US" dirty="0" smtClean="0"/>
              <a:t>10- The last date for the candidate to make his/her decision is usually </a:t>
            </a:r>
            <a:r>
              <a:rPr lang="en-US" dirty="0" smtClean="0">
                <a:solidFill>
                  <a:srgbClr val="FFC000"/>
                </a:solidFill>
              </a:rPr>
              <a:t>mid-April</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3504" y="685800"/>
            <a:ext cx="7854696" cy="5334000"/>
          </a:xfrm>
        </p:spPr>
        <p:txBody>
          <a:bodyPr>
            <a:normAutofit fontScale="92500" lnSpcReduction="20000"/>
          </a:bodyPr>
          <a:lstStyle/>
          <a:p>
            <a:pPr algn="l"/>
            <a:r>
              <a:rPr lang="en-US" b="1" dirty="0" smtClean="0">
                <a:solidFill>
                  <a:srgbClr val="FFC000"/>
                </a:solidFill>
              </a:rPr>
              <a:t>Things you‘ll need:</a:t>
            </a:r>
          </a:p>
          <a:p>
            <a:pPr algn="l"/>
            <a:r>
              <a:rPr lang="en-US" dirty="0" smtClean="0"/>
              <a:t> </a:t>
            </a:r>
          </a:p>
          <a:p>
            <a:pPr lvl="0" algn="l"/>
            <a:r>
              <a:rPr lang="en-US" dirty="0" smtClean="0"/>
              <a:t>1- GRE (Graduate Record Examination) General Test Score</a:t>
            </a:r>
          </a:p>
          <a:p>
            <a:pPr lvl="0" algn="l"/>
            <a:r>
              <a:rPr lang="en-US" dirty="0" smtClean="0"/>
              <a:t>2- TOEFL Score </a:t>
            </a:r>
          </a:p>
          <a:p>
            <a:pPr lvl="0" algn="l"/>
            <a:r>
              <a:rPr lang="en-US" dirty="0" smtClean="0"/>
              <a:t>3- At least three (3) Recommendation Letters from scientists and/or teachers who can assess your ability to perform research.</a:t>
            </a:r>
          </a:p>
          <a:p>
            <a:pPr lvl="0" algn="l"/>
            <a:r>
              <a:rPr lang="en-US" dirty="0" smtClean="0"/>
              <a:t>4- Your college </a:t>
            </a:r>
            <a:r>
              <a:rPr lang="en-US" dirty="0" smtClean="0"/>
              <a:t>GPA (Grade </a:t>
            </a:r>
            <a:r>
              <a:rPr lang="en-US" dirty="0" smtClean="0"/>
              <a:t>P</a:t>
            </a:r>
            <a:r>
              <a:rPr lang="en-US" dirty="0" smtClean="0"/>
              <a:t>oint Average)</a:t>
            </a:r>
            <a:endParaRPr lang="en-US" dirty="0" smtClean="0"/>
          </a:p>
          <a:p>
            <a:pPr lvl="0" algn="l"/>
            <a:r>
              <a:rPr lang="en-US" dirty="0" smtClean="0"/>
              <a:t>5- Your </a:t>
            </a:r>
            <a:r>
              <a:rPr lang="en-US" dirty="0" err="1" smtClean="0"/>
              <a:t>SoP</a:t>
            </a:r>
            <a:r>
              <a:rPr lang="en-US" dirty="0" smtClean="0"/>
              <a:t> (Statement of Purpose)</a:t>
            </a:r>
          </a:p>
          <a:p>
            <a:pPr algn="l"/>
            <a:r>
              <a:rPr lang="en-US" dirty="0" smtClean="0"/>
              <a:t>6- A research proposal if you are applying for an PhD (Research) </a:t>
            </a:r>
            <a:r>
              <a:rPr lang="en-US" dirty="0" smtClean="0"/>
              <a:t>program</a:t>
            </a:r>
            <a:endParaRPr lang="en-US" dirty="0" smtClean="0"/>
          </a:p>
          <a:p>
            <a:pPr lvl="0" algn="l"/>
            <a:r>
              <a:rPr lang="en-US" dirty="0" smtClean="0"/>
              <a:t>7- Your </a:t>
            </a:r>
            <a:r>
              <a:rPr lang="en-US" dirty="0" smtClean="0"/>
              <a:t>CV </a:t>
            </a:r>
            <a:endParaRPr lang="en-US" dirty="0" smtClean="0"/>
          </a:p>
          <a:p>
            <a:pPr lvl="0" algn="l"/>
            <a:r>
              <a:rPr lang="en-US" dirty="0" smtClean="0"/>
              <a:t>8- A credit card (</a:t>
            </a:r>
            <a:r>
              <a:rPr lang="en-US" i="1" dirty="0" err="1" smtClean="0"/>
              <a:t>Viza</a:t>
            </a:r>
            <a:r>
              <a:rPr lang="en-US" dirty="0" smtClean="0"/>
              <a:t> </a:t>
            </a:r>
            <a:r>
              <a:rPr lang="en-US" dirty="0" smtClean="0"/>
              <a:t>or </a:t>
            </a:r>
            <a:r>
              <a:rPr lang="en-US" dirty="0" err="1" smtClean="0"/>
              <a:t>Mastercard</a:t>
            </a:r>
            <a:r>
              <a:rPr lang="en-US" dirty="0" smtClean="0"/>
              <a:t>)</a:t>
            </a:r>
          </a:p>
          <a:p>
            <a:pPr lvl="0" algn="l"/>
            <a:r>
              <a:rPr lang="en-US" dirty="0" smtClean="0"/>
              <a:t>9- A passport </a:t>
            </a:r>
            <a:r>
              <a:rPr lang="en-US" dirty="0" smtClean="0"/>
              <a:t>(and latter your </a:t>
            </a:r>
            <a:r>
              <a:rPr lang="en-US" i="1" dirty="0" smtClean="0"/>
              <a:t>visa </a:t>
            </a:r>
            <a:r>
              <a:rPr lang="en-US" dirty="0" smtClean="0"/>
              <a:t>status) </a:t>
            </a:r>
            <a:endParaRPr lang="en-US" dirty="0" smtClean="0"/>
          </a:p>
          <a:p>
            <a:pPr lvl="0" algn="l"/>
            <a:r>
              <a:rPr lang="en-US" dirty="0" smtClean="0"/>
              <a:t>10- P.O. Box address and email address (</a:t>
            </a:r>
            <a:r>
              <a:rPr lang="en-US" dirty="0" err="1" smtClean="0"/>
              <a:t>gmail</a:t>
            </a:r>
            <a:r>
              <a:rPr lang="en-US" dirty="0" smtClean="0"/>
              <a:t> and yahoo)</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838200"/>
            <a:ext cx="7854696" cy="5410200"/>
          </a:xfrm>
        </p:spPr>
        <p:txBody>
          <a:bodyPr>
            <a:normAutofit lnSpcReduction="10000"/>
          </a:bodyPr>
          <a:lstStyle/>
          <a:p>
            <a:pPr algn="l"/>
            <a:r>
              <a:rPr lang="en-US" b="1" dirty="0" smtClean="0">
                <a:solidFill>
                  <a:srgbClr val="FFC000"/>
                </a:solidFill>
              </a:rPr>
              <a:t>English Language Requirements</a:t>
            </a:r>
          </a:p>
          <a:p>
            <a:pPr algn="l"/>
            <a:r>
              <a:rPr lang="en-US" dirty="0" smtClean="0"/>
              <a:t>Overseas students applying for an </a:t>
            </a:r>
            <a:r>
              <a:rPr lang="en-US" dirty="0" err="1" smtClean="0">
                <a:solidFill>
                  <a:srgbClr val="FFC000"/>
                </a:solidFill>
              </a:rPr>
              <a:t>MSc</a:t>
            </a:r>
            <a:r>
              <a:rPr lang="en-US" dirty="0" smtClean="0">
                <a:solidFill>
                  <a:srgbClr val="FFC000"/>
                </a:solidFill>
              </a:rPr>
              <a:t>, </a:t>
            </a:r>
            <a:r>
              <a:rPr lang="en-US" dirty="0" err="1" smtClean="0">
                <a:solidFill>
                  <a:srgbClr val="FFC000"/>
                </a:solidFill>
              </a:rPr>
              <a:t>MPhil</a:t>
            </a:r>
            <a:r>
              <a:rPr lang="en-US" dirty="0" smtClean="0">
                <a:solidFill>
                  <a:srgbClr val="FFC000"/>
                </a:solidFill>
              </a:rPr>
              <a:t>/PhD </a:t>
            </a:r>
            <a:r>
              <a:rPr lang="en-US" dirty="0" smtClean="0"/>
              <a:t>degree should achieve an IELTS score of 6.0, a TOEFL score of </a:t>
            </a:r>
            <a:r>
              <a:rPr lang="en-US" dirty="0" smtClean="0">
                <a:solidFill>
                  <a:srgbClr val="FFC000"/>
                </a:solidFill>
              </a:rPr>
              <a:t>553</a:t>
            </a:r>
            <a:r>
              <a:rPr lang="en-US" dirty="0" smtClean="0"/>
              <a:t>, a Computer Based TOEFL score of </a:t>
            </a:r>
            <a:r>
              <a:rPr lang="en-US" dirty="0" smtClean="0">
                <a:solidFill>
                  <a:srgbClr val="FFC000"/>
                </a:solidFill>
              </a:rPr>
              <a:t>217</a:t>
            </a:r>
            <a:r>
              <a:rPr lang="en-US" dirty="0" smtClean="0"/>
              <a:t> or an Internet TOEFL score of </a:t>
            </a:r>
            <a:r>
              <a:rPr lang="en-US" dirty="0" smtClean="0">
                <a:solidFill>
                  <a:srgbClr val="FFC000"/>
                </a:solidFill>
              </a:rPr>
              <a:t>81</a:t>
            </a:r>
            <a:r>
              <a:rPr lang="en-US" dirty="0" smtClean="0"/>
              <a:t>. If you are made an offer of a place, then please note that an original documentation is required of any language score report in order to satisfy a language condition.</a:t>
            </a:r>
          </a:p>
          <a:p>
            <a:pPr algn="l"/>
            <a:endParaRPr lang="en-US" dirty="0" smtClean="0"/>
          </a:p>
          <a:p>
            <a:pPr algn="l"/>
            <a:r>
              <a:rPr lang="en-US" dirty="0" smtClean="0"/>
              <a:t>If you are unable to meet the language entry requirement then pre-</a:t>
            </a:r>
            <a:r>
              <a:rPr lang="en-US" dirty="0" err="1" smtClean="0"/>
              <a:t>sessional</a:t>
            </a:r>
            <a:r>
              <a:rPr lang="en-US" dirty="0" smtClean="0"/>
              <a:t> English courses of five, ten or fifteen-week duration may be available in the University’s </a:t>
            </a:r>
            <a:r>
              <a:rPr lang="en-US" u="sng" dirty="0" smtClean="0">
                <a:hlinkClick r:id="rId2"/>
              </a:rPr>
              <a:t>Centre for Language Study</a:t>
            </a: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685800"/>
            <a:ext cx="7854696" cy="5410200"/>
          </a:xfrm>
        </p:spPr>
        <p:txBody>
          <a:bodyPr>
            <a:normAutofit fontScale="77500" lnSpcReduction="20000"/>
          </a:bodyPr>
          <a:lstStyle/>
          <a:p>
            <a:pPr algn="l"/>
            <a:r>
              <a:rPr lang="en-US" b="1" dirty="0" smtClean="0">
                <a:solidFill>
                  <a:srgbClr val="FFC000"/>
                </a:solidFill>
              </a:rPr>
              <a:t>What is a GRE:</a:t>
            </a:r>
          </a:p>
          <a:p>
            <a:pPr algn="l"/>
            <a:endParaRPr lang="en-US" dirty="0" smtClean="0">
              <a:solidFill>
                <a:srgbClr val="FFC000"/>
              </a:solidFill>
            </a:endParaRPr>
          </a:p>
          <a:p>
            <a:pPr algn="l"/>
            <a:r>
              <a:rPr lang="en-US" dirty="0" smtClean="0"/>
              <a:t>The Graduate Record Examination (GRE) consists of two separate tests: </a:t>
            </a:r>
            <a:endParaRPr lang="en-US" dirty="0" smtClean="0"/>
          </a:p>
          <a:p>
            <a:pPr algn="l">
              <a:buFontTx/>
              <a:buChar char="-"/>
            </a:pPr>
            <a:r>
              <a:rPr lang="en-US" dirty="0" smtClean="0"/>
              <a:t> the </a:t>
            </a:r>
            <a:r>
              <a:rPr lang="en-US" dirty="0" smtClean="0"/>
              <a:t>General Test </a:t>
            </a:r>
            <a:endParaRPr lang="en-US" dirty="0" smtClean="0"/>
          </a:p>
          <a:p>
            <a:pPr algn="l">
              <a:buFontTx/>
              <a:buChar char="-"/>
            </a:pPr>
            <a:r>
              <a:rPr lang="en-US" dirty="0" smtClean="0"/>
              <a:t> </a:t>
            </a:r>
            <a:r>
              <a:rPr lang="en-US" dirty="0" smtClean="0"/>
              <a:t>and </a:t>
            </a:r>
            <a:r>
              <a:rPr lang="en-US" dirty="0" smtClean="0"/>
              <a:t>the Subject </a:t>
            </a:r>
            <a:r>
              <a:rPr lang="en-US" dirty="0" smtClean="0"/>
              <a:t>Test (Optional). </a:t>
            </a:r>
            <a:endParaRPr lang="en-US" dirty="0" smtClean="0"/>
          </a:p>
          <a:p>
            <a:pPr algn="l"/>
            <a:r>
              <a:rPr lang="en-US" dirty="0" smtClean="0"/>
              <a:t>The General Test is composed of three </a:t>
            </a:r>
            <a:r>
              <a:rPr lang="en-US" dirty="0" smtClean="0"/>
              <a:t>parts:</a:t>
            </a:r>
          </a:p>
          <a:p>
            <a:pPr algn="l"/>
            <a:r>
              <a:rPr lang="en-US" i="1" dirty="0" smtClean="0">
                <a:solidFill>
                  <a:srgbClr val="FFC000"/>
                </a:solidFill>
              </a:rPr>
              <a:t>verbal</a:t>
            </a:r>
            <a:r>
              <a:rPr lang="en-US" i="1" dirty="0" smtClean="0">
                <a:solidFill>
                  <a:srgbClr val="FFC000"/>
                </a:solidFill>
              </a:rPr>
              <a:t>, </a:t>
            </a:r>
            <a:endParaRPr lang="en-US" i="1" dirty="0" smtClean="0">
              <a:solidFill>
                <a:srgbClr val="FFC000"/>
              </a:solidFill>
            </a:endParaRPr>
          </a:p>
          <a:p>
            <a:pPr algn="l"/>
            <a:r>
              <a:rPr lang="en-US" i="1" dirty="0" smtClean="0">
                <a:solidFill>
                  <a:srgbClr val="FFC000"/>
                </a:solidFill>
              </a:rPr>
              <a:t>quantitative</a:t>
            </a:r>
            <a:r>
              <a:rPr lang="en-US" i="1" dirty="0" smtClean="0">
                <a:solidFill>
                  <a:srgbClr val="FFC000"/>
                </a:solidFill>
              </a:rPr>
              <a:t>, </a:t>
            </a:r>
            <a:endParaRPr lang="en-US" i="1" dirty="0" smtClean="0">
              <a:solidFill>
                <a:srgbClr val="FFC000"/>
              </a:solidFill>
            </a:endParaRPr>
          </a:p>
          <a:p>
            <a:pPr algn="l"/>
            <a:r>
              <a:rPr lang="en-US" i="1" dirty="0" smtClean="0">
                <a:solidFill>
                  <a:srgbClr val="FFC000"/>
                </a:solidFill>
              </a:rPr>
              <a:t>and </a:t>
            </a:r>
            <a:r>
              <a:rPr lang="en-US" i="1" dirty="0" smtClean="0">
                <a:solidFill>
                  <a:srgbClr val="FFC000"/>
                </a:solidFill>
              </a:rPr>
              <a:t>analytical </a:t>
            </a:r>
            <a:r>
              <a:rPr lang="en-US" i="1" dirty="0" smtClean="0">
                <a:solidFill>
                  <a:srgbClr val="FFC000"/>
                </a:solidFill>
              </a:rPr>
              <a:t>writing</a:t>
            </a:r>
            <a:r>
              <a:rPr lang="en-US" dirty="0" smtClean="0"/>
              <a:t> </a:t>
            </a:r>
          </a:p>
          <a:p>
            <a:pPr algn="l"/>
            <a:endParaRPr lang="en-US" dirty="0" smtClean="0"/>
          </a:p>
          <a:p>
            <a:pPr algn="l"/>
            <a:r>
              <a:rPr lang="en-US" dirty="0" smtClean="0"/>
              <a:t>The </a:t>
            </a:r>
            <a:r>
              <a:rPr lang="en-US" dirty="0" smtClean="0"/>
              <a:t>verbal and the quantitative tests each yield a separate score between </a:t>
            </a:r>
            <a:r>
              <a:rPr lang="en-US" dirty="0" smtClean="0">
                <a:solidFill>
                  <a:srgbClr val="FFC000"/>
                </a:solidFill>
              </a:rPr>
              <a:t>200-800</a:t>
            </a:r>
            <a:r>
              <a:rPr lang="en-US" dirty="0" smtClean="0"/>
              <a:t>. Scores on the analytical writing test are reported in ½-point increments along a scale of </a:t>
            </a:r>
            <a:r>
              <a:rPr lang="en-US" dirty="0" smtClean="0">
                <a:solidFill>
                  <a:srgbClr val="FFC000"/>
                </a:solidFill>
              </a:rPr>
              <a:t>0 to 6. </a:t>
            </a:r>
          </a:p>
          <a:p>
            <a:pPr algn="l"/>
            <a:r>
              <a:rPr lang="en-US" dirty="0" smtClean="0"/>
              <a:t>It is essential that you do well--at least </a:t>
            </a:r>
            <a:r>
              <a:rPr lang="en-US" dirty="0" smtClean="0">
                <a:solidFill>
                  <a:srgbClr val="FFC000"/>
                </a:solidFill>
              </a:rPr>
              <a:t>550</a:t>
            </a:r>
            <a:r>
              <a:rPr lang="en-US" dirty="0" smtClean="0"/>
              <a:t> on each test (600+ is even better)--to get into most doctoral programs. Master's programs are less competitive, so lower scores (</a:t>
            </a:r>
            <a:r>
              <a:rPr lang="en-US" dirty="0" smtClean="0">
                <a:solidFill>
                  <a:srgbClr val="FFC000"/>
                </a:solidFill>
              </a:rPr>
              <a:t>450-500</a:t>
            </a:r>
            <a:r>
              <a:rPr lang="en-US" dirty="0" smtClean="0"/>
              <a:t> on each of the tests) are less of a problem. You will probably have trouble being admitted into any program with scores less than 450 on one of the tests.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851648" cy="533400"/>
          </a:xfrm>
        </p:spPr>
        <p:txBody>
          <a:bodyPr>
            <a:normAutofit/>
          </a:bodyPr>
          <a:lstStyle/>
          <a:p>
            <a:pPr algn="ctr"/>
            <a:r>
              <a:rPr lang="en-US" sz="3200" dirty="0" smtClean="0"/>
              <a:t>Contents of your CV</a:t>
            </a:r>
            <a:endParaRPr lang="en-US" sz="3200" dirty="0"/>
          </a:p>
        </p:txBody>
      </p:sp>
      <p:sp>
        <p:nvSpPr>
          <p:cNvPr id="3" name="Subtitle 2"/>
          <p:cNvSpPr>
            <a:spLocks noGrp="1"/>
          </p:cNvSpPr>
          <p:nvPr>
            <p:ph type="subTitle" idx="1"/>
          </p:nvPr>
        </p:nvSpPr>
        <p:spPr>
          <a:xfrm>
            <a:off x="1594104" y="990600"/>
            <a:ext cx="6102096" cy="5334000"/>
          </a:xfrm>
        </p:spPr>
        <p:txBody>
          <a:bodyPr>
            <a:normAutofit fontScale="77500" lnSpcReduction="20000"/>
          </a:bodyPr>
          <a:lstStyle/>
          <a:p>
            <a:pPr algn="l"/>
            <a:r>
              <a:rPr lang="en-US" dirty="0" smtClean="0"/>
              <a:t>1- full Name</a:t>
            </a:r>
          </a:p>
          <a:p>
            <a:pPr algn="l"/>
            <a:r>
              <a:rPr lang="en-US" dirty="0" smtClean="0"/>
              <a:t>2- phone number , email and mailing address</a:t>
            </a:r>
          </a:p>
          <a:p>
            <a:pPr algn="l"/>
            <a:r>
              <a:rPr lang="en-US" dirty="0" smtClean="0"/>
              <a:t>3- Education</a:t>
            </a:r>
          </a:p>
          <a:p>
            <a:pPr algn="l"/>
            <a:r>
              <a:rPr lang="en-US" dirty="0" smtClean="0"/>
              <a:t>4- Honors and Awards</a:t>
            </a:r>
          </a:p>
          <a:p>
            <a:pPr algn="l"/>
            <a:r>
              <a:rPr lang="en-US" dirty="0" smtClean="0"/>
              <a:t>5- Research experience</a:t>
            </a:r>
          </a:p>
          <a:p>
            <a:pPr algn="l"/>
            <a:r>
              <a:rPr lang="en-US" dirty="0" smtClean="0"/>
              <a:t>6- Teaching experience</a:t>
            </a:r>
          </a:p>
          <a:p>
            <a:pPr algn="l"/>
            <a:r>
              <a:rPr lang="en-US" dirty="0" smtClean="0"/>
              <a:t>7- Publications</a:t>
            </a:r>
          </a:p>
          <a:p>
            <a:pPr algn="l"/>
            <a:r>
              <a:rPr lang="en-US" dirty="0" smtClean="0"/>
              <a:t>8- Patents</a:t>
            </a:r>
          </a:p>
          <a:p>
            <a:pPr algn="l"/>
            <a:r>
              <a:rPr lang="en-US" dirty="0" smtClean="0"/>
              <a:t>9- </a:t>
            </a:r>
            <a:r>
              <a:rPr lang="en-US" dirty="0" smtClean="0"/>
              <a:t>Presentations </a:t>
            </a:r>
            <a:r>
              <a:rPr lang="en-US" dirty="0" smtClean="0"/>
              <a:t>and invited lectures</a:t>
            </a:r>
          </a:p>
          <a:p>
            <a:pPr algn="l"/>
            <a:r>
              <a:rPr lang="en-US" dirty="0" smtClean="0"/>
              <a:t>10- </a:t>
            </a:r>
            <a:r>
              <a:rPr lang="en-US" dirty="0" smtClean="0"/>
              <a:t>Professional training</a:t>
            </a:r>
          </a:p>
          <a:p>
            <a:pPr algn="l"/>
            <a:r>
              <a:rPr lang="en-US" dirty="0" smtClean="0"/>
              <a:t>11- Professional Affiliation</a:t>
            </a:r>
          </a:p>
          <a:p>
            <a:pPr algn="l"/>
            <a:r>
              <a:rPr lang="en-US" dirty="0" smtClean="0"/>
              <a:t>12- Professional services</a:t>
            </a:r>
          </a:p>
          <a:p>
            <a:pPr algn="l"/>
            <a:r>
              <a:rPr lang="en-US" dirty="0" smtClean="0"/>
              <a:t>13- Community service</a:t>
            </a:r>
          </a:p>
          <a:p>
            <a:pPr algn="l"/>
            <a:r>
              <a:rPr lang="en-US" dirty="0" smtClean="0"/>
              <a:t>14- Languages</a:t>
            </a:r>
          </a:p>
          <a:p>
            <a:pPr algn="l"/>
            <a:r>
              <a:rPr lang="en-US" dirty="0" smtClean="0"/>
              <a:t>15- Computer skills</a:t>
            </a:r>
          </a:p>
          <a:p>
            <a:pPr algn="l"/>
            <a:r>
              <a:rPr lang="en-US" dirty="0" smtClean="0"/>
              <a:t>16- Other</a:t>
            </a:r>
          </a:p>
          <a:p>
            <a:pPr algn="l"/>
            <a:r>
              <a:rPr lang="en-US" dirty="0" smtClean="0"/>
              <a:t>17- References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261</TotalTime>
  <Words>1423</Words>
  <Application>Microsoft Office PowerPoint</Application>
  <PresentationFormat>On-screen Show (4:3)</PresentationFormat>
  <Paragraphs>162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How to Apply for  a Masters or PhD Course </vt:lpstr>
      <vt:lpstr>Slide 2</vt:lpstr>
      <vt:lpstr>Slide 3</vt:lpstr>
      <vt:lpstr>Slide 4</vt:lpstr>
      <vt:lpstr>Slide 5</vt:lpstr>
      <vt:lpstr>Slide 6</vt:lpstr>
      <vt:lpstr>Slide 7</vt:lpstr>
      <vt:lpstr>Slide 8</vt:lpstr>
      <vt:lpstr>Contents of your CV</vt:lpstr>
      <vt:lpstr>Slide 10</vt:lpstr>
      <vt:lpstr>Slide 11</vt:lpstr>
      <vt:lpstr>Sample  of applying Letter</vt:lpstr>
      <vt:lpstr>Sample of Recommendation letter</vt:lpstr>
      <vt:lpstr>Sample of PoS</vt:lpstr>
      <vt:lpstr>Slide 15</vt:lpstr>
      <vt:lpstr>Slide 16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Apply for  a Masters or PhD </dc:title>
  <dc:creator>Dr.najem</dc:creator>
  <cp:lastModifiedBy>Dr.najem</cp:lastModifiedBy>
  <cp:revision>16</cp:revision>
  <dcterms:created xsi:type="dcterms:W3CDTF">2012-01-31T15:32:36Z</dcterms:created>
  <dcterms:modified xsi:type="dcterms:W3CDTF">2012-02-01T06:24:17Z</dcterms:modified>
</cp:coreProperties>
</file>