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6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3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964-FD5A-4381-BFBE-C56BD594D277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5BF-5905-45C7-8C02-3A2474C1C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964-FD5A-4381-BFBE-C56BD594D277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5BF-5905-45C7-8C02-3A2474C1C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964-FD5A-4381-BFBE-C56BD594D277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5BF-5905-45C7-8C02-3A2474C1C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964-FD5A-4381-BFBE-C56BD594D277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5BF-5905-45C7-8C02-3A2474C1C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964-FD5A-4381-BFBE-C56BD594D277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5BF-5905-45C7-8C02-3A2474C1C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964-FD5A-4381-BFBE-C56BD594D277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5BF-5905-45C7-8C02-3A2474C1C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964-FD5A-4381-BFBE-C56BD594D277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5BF-5905-45C7-8C02-3A2474C1C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964-FD5A-4381-BFBE-C56BD594D277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5BF-5905-45C7-8C02-3A2474C1C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964-FD5A-4381-BFBE-C56BD594D277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5BF-5905-45C7-8C02-3A2474C1C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964-FD5A-4381-BFBE-C56BD594D277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5BF-5905-45C7-8C02-3A2474C1C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964-FD5A-4381-BFBE-C56BD594D277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5BF-5905-45C7-8C02-3A2474C1C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2964-FD5A-4381-BFBE-C56BD594D277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B5BF-5905-45C7-8C02-3A2474C1C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mages.webofknowledge.com/WOK46/help/WOS/A_abrvjt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1"/>
            <a:ext cx="8610600" cy="2838450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ادارة المراجع للبحوث والاطاريح باستخدام برنامج حاسوبي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References for Articles</a:t>
            </a:r>
            <a:r>
              <a:rPr lang="ar-IQ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ar-IQ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Theses via a Computer Program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86200"/>
            <a:ext cx="5486400" cy="1752600"/>
          </a:xfrm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Saad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B. H.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Farid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Materials Engineering</a:t>
            </a: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Technology</a:t>
            </a: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June, 2016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030" y="495300"/>
            <a:ext cx="7139940" cy="58674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5105400" y="4876800"/>
            <a:ext cx="2971800" cy="990600"/>
          </a:xfrm>
          <a:prstGeom prst="borderCallout1">
            <a:avLst>
              <a:gd name="adj1" fmla="val 29944"/>
              <a:gd name="adj2" fmla="val -1252"/>
              <a:gd name="adj3" fmla="val -138385"/>
              <a:gd name="adj4" fmla="val -9828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Register for a free account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Log in to your account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Forgot your password?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030" y="495300"/>
            <a:ext cx="7139940" cy="58674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6477000" y="4191000"/>
            <a:ext cx="1371600" cy="381000"/>
          </a:xfrm>
          <a:prstGeom prst="borderCallout1">
            <a:avLst>
              <a:gd name="adj1" fmla="val 38899"/>
              <a:gd name="adj2" fmla="val 98813"/>
              <a:gd name="adj3" fmla="val -661084"/>
              <a:gd name="adj4" fmla="val 584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Download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030" y="495300"/>
            <a:ext cx="7139940" cy="5867400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 rot="20067170">
            <a:off x="184709" y="4156917"/>
            <a:ext cx="1731856" cy="542463"/>
          </a:xfrm>
          <a:prstGeom prst="rightArrow">
            <a:avLst/>
          </a:prstGeom>
          <a:gradFill flip="none" rotWithShape="1">
            <a:gsLst>
              <a:gs pos="1000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030" y="495300"/>
            <a:ext cx="7139940" cy="58674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5105400" y="2514600"/>
            <a:ext cx="1371600" cy="381000"/>
          </a:xfrm>
          <a:prstGeom prst="borderCallout1">
            <a:avLst>
              <a:gd name="adj1" fmla="val 42481"/>
              <a:gd name="adj2" fmla="val -689"/>
              <a:gd name="adj3" fmla="val -152428"/>
              <a:gd name="adj4" fmla="val -7987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Allow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308" y="0"/>
            <a:ext cx="7139940" cy="5867400"/>
          </a:xfrm>
          <a:prstGeom prst="rect">
            <a:avLst/>
          </a:prstGeom>
          <a:noFill/>
        </p:spPr>
      </p:pic>
      <p:pic>
        <p:nvPicPr>
          <p:cNvPr id="6147" name="Picture 3" descr="C:\Users\Dr.SaadBHF\Desktop\untitled1.jpg"/>
          <p:cNvPicPr>
            <a:picLocks noChangeAspect="1" noChangeArrowheads="1"/>
          </p:cNvPicPr>
          <p:nvPr/>
        </p:nvPicPr>
        <p:blipFill>
          <a:blip r:embed="rId4"/>
          <a:srcRect b="12987"/>
          <a:stretch>
            <a:fillRect/>
          </a:stretch>
        </p:blipFill>
        <p:spPr bwMode="auto">
          <a:xfrm>
            <a:off x="2004060" y="1752600"/>
            <a:ext cx="7139940" cy="5105400"/>
          </a:xfrm>
          <a:prstGeom prst="rect">
            <a:avLst/>
          </a:prstGeom>
          <a:noFill/>
        </p:spPr>
      </p:pic>
      <p:pic>
        <p:nvPicPr>
          <p:cNvPr id="6148" name="Picture 4" descr="C:\Users\Dr.SaadBHF\Desktop\untitled1.jpg"/>
          <p:cNvPicPr>
            <a:picLocks noChangeAspect="1" noChangeArrowheads="1"/>
          </p:cNvPicPr>
          <p:nvPr/>
        </p:nvPicPr>
        <p:blipFill>
          <a:blip r:embed="rId5"/>
          <a:srcRect r="27428" b="44156"/>
          <a:stretch>
            <a:fillRect/>
          </a:stretch>
        </p:blipFill>
        <p:spPr bwMode="auto">
          <a:xfrm>
            <a:off x="3962400" y="3581400"/>
            <a:ext cx="5181600" cy="3276600"/>
          </a:xfrm>
          <a:prstGeom prst="rect">
            <a:avLst/>
          </a:prstGeom>
          <a:noFill/>
        </p:spPr>
      </p:pic>
      <p:sp>
        <p:nvSpPr>
          <p:cNvPr id="6" name="Line Callout 1 5"/>
          <p:cNvSpPr/>
          <p:nvPr/>
        </p:nvSpPr>
        <p:spPr>
          <a:xfrm>
            <a:off x="0" y="1828800"/>
            <a:ext cx="2438400" cy="381000"/>
          </a:xfrm>
          <a:prstGeom prst="borderCallout1">
            <a:avLst>
              <a:gd name="adj1" fmla="val 60392"/>
              <a:gd name="adj2" fmla="val 98814"/>
              <a:gd name="adj3" fmla="val -130935"/>
              <a:gd name="adj4" fmla="val 106422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1- Progress Indicator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0" y="3581400"/>
            <a:ext cx="2209800" cy="381000"/>
          </a:xfrm>
          <a:prstGeom prst="borderCallout1">
            <a:avLst>
              <a:gd name="adj1" fmla="val 60392"/>
              <a:gd name="adj2" fmla="val 98814"/>
              <a:gd name="adj3" fmla="val -48547"/>
              <a:gd name="adj4" fmla="val 22436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2- Install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0" y="5562600"/>
            <a:ext cx="1905000" cy="381000"/>
          </a:xfrm>
          <a:prstGeom prst="borderCallout1">
            <a:avLst>
              <a:gd name="adj1" fmla="val 60392"/>
              <a:gd name="adj2" fmla="val 98814"/>
              <a:gd name="adj3" fmla="val -181084"/>
              <a:gd name="adj4" fmla="val 32681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3- Restart Now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7239000" y="3886200"/>
            <a:ext cx="1447800" cy="381000"/>
          </a:xfrm>
          <a:prstGeom prst="borderCallout1">
            <a:avLst>
              <a:gd name="adj1" fmla="val 42481"/>
              <a:gd name="adj2" fmla="val -689"/>
              <a:gd name="adj3" fmla="val -714816"/>
              <a:gd name="adj4" fmla="val -8898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Zotero</a:t>
            </a:r>
            <a:r>
              <a:rPr lang="en-US" sz="2000" b="1" dirty="0" smtClean="0">
                <a:solidFill>
                  <a:srgbClr val="C00000"/>
                </a:solidFill>
              </a:rPr>
              <a:t> Icon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030" y="495300"/>
            <a:ext cx="7139940" cy="58674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6172200" y="2133600"/>
            <a:ext cx="1752600" cy="381000"/>
          </a:xfrm>
          <a:prstGeom prst="borderCallout1">
            <a:avLst>
              <a:gd name="adj1" fmla="val 42481"/>
              <a:gd name="adj2" fmla="val -689"/>
              <a:gd name="adj3" fmla="val -267055"/>
              <a:gd name="adj4" fmla="val 6147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1- </a:t>
            </a:r>
            <a:r>
              <a:rPr lang="en-US" sz="2000" b="1" dirty="0" err="1" smtClean="0">
                <a:solidFill>
                  <a:srgbClr val="C00000"/>
                </a:solidFill>
              </a:rPr>
              <a:t>Zotero</a:t>
            </a:r>
            <a:r>
              <a:rPr lang="en-US" sz="2000" b="1" dirty="0" smtClean="0">
                <a:solidFill>
                  <a:srgbClr val="C00000"/>
                </a:solidFill>
              </a:rPr>
              <a:t> Icon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5715000" y="3505200"/>
            <a:ext cx="2286000" cy="381000"/>
          </a:xfrm>
          <a:prstGeom prst="borderCallout1">
            <a:avLst>
              <a:gd name="adj1" fmla="val 103377"/>
              <a:gd name="adj2" fmla="val 62595"/>
              <a:gd name="adj3" fmla="val 148468"/>
              <a:gd name="adj4" fmla="val 8893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2- Toggle Tab Mode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139940" cy="6088380"/>
          </a:xfrm>
          <a:prstGeom prst="rect">
            <a:avLst/>
          </a:prstGeom>
          <a:noFill/>
        </p:spPr>
      </p:pic>
      <p:pic>
        <p:nvPicPr>
          <p:cNvPr id="9219" name="Picture 3" descr="C:\Users\Dr.SaadBHF\Desktop\untitle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86000"/>
            <a:ext cx="2773680" cy="1165860"/>
          </a:xfrm>
          <a:prstGeom prst="rect">
            <a:avLst/>
          </a:prstGeom>
          <a:noFill/>
        </p:spPr>
      </p:pic>
      <p:pic>
        <p:nvPicPr>
          <p:cNvPr id="9220" name="Picture 4" descr="C:\Users\Dr.SaadBHF\Desktop\untitled1.jpg"/>
          <p:cNvPicPr>
            <a:picLocks noChangeAspect="1" noChangeArrowheads="1"/>
          </p:cNvPicPr>
          <p:nvPr/>
        </p:nvPicPr>
        <p:blipFill>
          <a:blip r:embed="rId5"/>
          <a:srcRect b="44156"/>
          <a:stretch>
            <a:fillRect/>
          </a:stretch>
        </p:blipFill>
        <p:spPr bwMode="auto">
          <a:xfrm>
            <a:off x="2004060" y="3581400"/>
            <a:ext cx="7139940" cy="3276600"/>
          </a:xfrm>
          <a:prstGeom prst="rect">
            <a:avLst/>
          </a:prstGeom>
          <a:noFill/>
        </p:spPr>
      </p:pic>
      <p:sp>
        <p:nvSpPr>
          <p:cNvPr id="6" name="Line Callout 1 5"/>
          <p:cNvSpPr/>
          <p:nvPr/>
        </p:nvSpPr>
        <p:spPr>
          <a:xfrm>
            <a:off x="2362200" y="1676400"/>
            <a:ext cx="2057400" cy="381000"/>
          </a:xfrm>
          <a:prstGeom prst="borderCallout1">
            <a:avLst>
              <a:gd name="adj1" fmla="val 42481"/>
              <a:gd name="adj2" fmla="val -689"/>
              <a:gd name="adj3" fmla="val -95114"/>
              <a:gd name="adj4" fmla="val -3675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1- New Collection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76200" y="3505200"/>
            <a:ext cx="2057400" cy="381000"/>
          </a:xfrm>
          <a:prstGeom prst="borderCallout1">
            <a:avLst>
              <a:gd name="adj1" fmla="val -504"/>
              <a:gd name="adj2" fmla="val 49726"/>
              <a:gd name="adj3" fmla="val -120188"/>
              <a:gd name="adj4" fmla="val 853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2- Research 01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191000" y="5257800"/>
            <a:ext cx="3352800" cy="381000"/>
          </a:xfrm>
          <a:prstGeom prst="borderCallout1">
            <a:avLst>
              <a:gd name="adj1" fmla="val 42481"/>
              <a:gd name="adj2" fmla="val -689"/>
              <a:gd name="adj3" fmla="val -95114"/>
              <a:gd name="adj4" fmla="val -3675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3- Folder name "Research 01"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7162800" y="1828800"/>
            <a:ext cx="1981200" cy="381000"/>
          </a:xfrm>
          <a:prstGeom prst="borderCallout1">
            <a:avLst>
              <a:gd name="adj1" fmla="val -504"/>
              <a:gd name="adj2" fmla="val 37107"/>
              <a:gd name="adj3" fmla="val -195413"/>
              <a:gd name="adj4" fmla="val -19219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Toggle Tab Mode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384810"/>
            <a:ext cx="7658100" cy="608838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4038600" y="2438400"/>
            <a:ext cx="4267200" cy="381000"/>
          </a:xfrm>
          <a:prstGeom prst="borderCallout1">
            <a:avLst>
              <a:gd name="adj1" fmla="val 3078"/>
              <a:gd name="adj2" fmla="val 57292"/>
              <a:gd name="adj3" fmla="val -331533"/>
              <a:gd name="adj4" fmla="val 7799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Save to </a:t>
            </a:r>
            <a:r>
              <a:rPr lang="en-US" sz="2000" b="1" dirty="0" err="1" smtClean="0">
                <a:solidFill>
                  <a:srgbClr val="C00000"/>
                </a:solidFill>
              </a:rPr>
              <a:t>Zotero</a:t>
            </a:r>
            <a:r>
              <a:rPr lang="en-US" sz="2000" b="1" dirty="0" smtClean="0">
                <a:solidFill>
                  <a:srgbClr val="C00000"/>
                </a:solidFill>
              </a:rPr>
              <a:t> Using "Google Scholar"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0243" name="Picture 3" descr="C:\Users\Dr.SaadBHF\Desktop\untitled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34000" y="3714750"/>
            <a:ext cx="3810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139940" cy="58674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1066800" y="1447800"/>
            <a:ext cx="1219200" cy="533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90500" y="1028700"/>
            <a:ext cx="16764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5" descr="C:\Users\Dr.SaadBHF\Desktop\untitle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4060" y="990600"/>
            <a:ext cx="713994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030" y="495300"/>
            <a:ext cx="713994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 r="16666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4267200" y="2895600"/>
            <a:ext cx="3810000" cy="685800"/>
          </a:xfrm>
          <a:prstGeom prst="borderCallout1">
            <a:avLst>
              <a:gd name="adj1" fmla="val 3078"/>
              <a:gd name="adj2" fmla="val 57292"/>
              <a:gd name="adj3" fmla="val -91931"/>
              <a:gd name="adj4" fmla="val 6523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1- Select All by CTRL+A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Select and de-Select by </a:t>
            </a:r>
            <a:r>
              <a:rPr lang="en-US" sz="2000" b="1" dirty="0" err="1" smtClean="0">
                <a:solidFill>
                  <a:srgbClr val="C00000"/>
                </a:solidFill>
              </a:rPr>
              <a:t>CTRL+Click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4191000" y="4572000"/>
            <a:ext cx="4953000" cy="381000"/>
          </a:xfrm>
          <a:prstGeom prst="borderCallout1">
            <a:avLst>
              <a:gd name="adj1" fmla="val 3078"/>
              <a:gd name="adj2" fmla="val 57292"/>
              <a:gd name="adj3" fmla="val -456906"/>
              <a:gd name="adj4" fmla="val -6349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2- Drag and Drop to the MS-word document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 b="6494"/>
          <a:stretch>
            <a:fillRect/>
          </a:stretch>
        </p:blipFill>
        <p:spPr bwMode="auto">
          <a:xfrm>
            <a:off x="419100" y="0"/>
            <a:ext cx="8305800" cy="68580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3733800" y="2133600"/>
            <a:ext cx="3810000" cy="685800"/>
          </a:xfrm>
          <a:prstGeom prst="borderCallout1">
            <a:avLst>
              <a:gd name="adj1" fmla="val 3078"/>
              <a:gd name="adj2" fmla="val 57292"/>
              <a:gd name="adj3" fmla="val -179493"/>
              <a:gd name="adj4" fmla="val -117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Align Left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Style name: </a:t>
            </a:r>
            <a:r>
              <a:rPr lang="en-US" sz="2000" b="1" dirty="0" smtClean="0">
                <a:solidFill>
                  <a:srgbClr val="002060"/>
                </a:solidFill>
              </a:rPr>
              <a:t>Vancouver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 b="6494"/>
          <a:stretch>
            <a:fillRect/>
          </a:stretch>
        </p:blipFill>
        <p:spPr bwMode="auto">
          <a:xfrm>
            <a:off x="419100" y="0"/>
            <a:ext cx="8305800" cy="68580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3733800" y="2133600"/>
            <a:ext cx="3810000" cy="685800"/>
          </a:xfrm>
          <a:prstGeom prst="borderCallout1">
            <a:avLst>
              <a:gd name="adj1" fmla="val 3078"/>
              <a:gd name="adj2" fmla="val 57292"/>
              <a:gd name="adj3" fmla="val -179493"/>
              <a:gd name="adj4" fmla="val -117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Align Left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Style name: </a:t>
            </a:r>
            <a:r>
              <a:rPr lang="en-US" sz="2000" b="1" dirty="0" smtClean="0">
                <a:solidFill>
                  <a:srgbClr val="002060"/>
                </a:solidFill>
              </a:rPr>
              <a:t>IEEE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 b="5882"/>
          <a:stretch>
            <a:fillRect/>
          </a:stretch>
        </p:blipFill>
        <p:spPr bwMode="auto">
          <a:xfrm>
            <a:off x="0" y="0"/>
            <a:ext cx="8943975" cy="6858000"/>
          </a:xfrm>
          <a:prstGeom prst="rect">
            <a:avLst/>
          </a:prstGeom>
          <a:noFill/>
        </p:spPr>
      </p:pic>
      <p:sp>
        <p:nvSpPr>
          <p:cNvPr id="5" name="Line Callout 1 4"/>
          <p:cNvSpPr/>
          <p:nvPr/>
        </p:nvSpPr>
        <p:spPr>
          <a:xfrm>
            <a:off x="3352800" y="3657600"/>
            <a:ext cx="4495800" cy="762000"/>
          </a:xfrm>
          <a:prstGeom prst="borderCallout1">
            <a:avLst>
              <a:gd name="adj1" fmla="val 3078"/>
              <a:gd name="adj2" fmla="val 57292"/>
              <a:gd name="adj3" fmla="val -312030"/>
              <a:gd name="adj4" fmla="val -2058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How to change Style (different journal):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Setting wheel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 Preferences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24000" y="2667000"/>
            <a:ext cx="8382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223837"/>
            <a:ext cx="6515100" cy="6410325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4419600" y="3429000"/>
            <a:ext cx="3657600" cy="762000"/>
          </a:xfrm>
          <a:prstGeom prst="borderCallout1">
            <a:avLst>
              <a:gd name="adj1" fmla="val 3078"/>
              <a:gd name="adj2" fmla="val 57292"/>
              <a:gd name="adj3" fmla="val -328150"/>
              <a:gd name="adj4" fmla="val -1116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Export: Drop List to choose style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Cite: to import new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223837"/>
            <a:ext cx="6515100" cy="6410325"/>
          </a:xfrm>
          <a:prstGeom prst="rect">
            <a:avLst/>
          </a:prstGeom>
          <a:noFill/>
        </p:spPr>
      </p:pic>
      <p:pic>
        <p:nvPicPr>
          <p:cNvPr id="6147" name="Picture 3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223838"/>
            <a:ext cx="6515100" cy="6410325"/>
          </a:xfrm>
          <a:prstGeom prst="rect">
            <a:avLst/>
          </a:prstGeom>
          <a:noFill/>
        </p:spPr>
      </p:pic>
      <p:sp>
        <p:nvSpPr>
          <p:cNvPr id="5" name="Line Callout 1 4"/>
          <p:cNvSpPr/>
          <p:nvPr/>
        </p:nvSpPr>
        <p:spPr>
          <a:xfrm>
            <a:off x="6324600" y="3429000"/>
            <a:ext cx="1905000" cy="381000"/>
          </a:xfrm>
          <a:prstGeom prst="borderCallout1">
            <a:avLst>
              <a:gd name="adj1" fmla="val 47854"/>
              <a:gd name="adj2" fmla="val -1890"/>
              <a:gd name="adj3" fmla="val -562180"/>
              <a:gd name="adj4" fmla="val -19789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1- Cite 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 Styles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5562600" y="5334000"/>
            <a:ext cx="2667000" cy="381000"/>
          </a:xfrm>
          <a:prstGeom prst="borderCallout1">
            <a:avLst>
              <a:gd name="adj1" fmla="val 47854"/>
              <a:gd name="adj2" fmla="val -1890"/>
              <a:gd name="adj3" fmla="val -293523"/>
              <a:gd name="adj4" fmla="val -10228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2- Get additional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308" y="0"/>
            <a:ext cx="8345384" cy="68580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5562600" y="5334000"/>
            <a:ext cx="2590800" cy="685800"/>
          </a:xfrm>
          <a:prstGeom prst="borderCallout1">
            <a:avLst>
              <a:gd name="adj1" fmla="val 47854"/>
              <a:gd name="adj2" fmla="val -1890"/>
              <a:gd name="adj3" fmla="val -351661"/>
              <a:gd name="adj4" fmla="val -1079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Next: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Type the journal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308" y="0"/>
            <a:ext cx="8345384" cy="68580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4572000" y="5334000"/>
            <a:ext cx="4114800" cy="685800"/>
          </a:xfrm>
          <a:prstGeom prst="borderCallout1">
            <a:avLst>
              <a:gd name="adj1" fmla="val 47854"/>
              <a:gd name="adj2" fmla="val -1890"/>
              <a:gd name="adj3" fmla="val -148676"/>
              <a:gd name="adj4" fmla="val -5053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1- The search is limited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2- Choose e.g. </a:t>
            </a:r>
            <a:r>
              <a:rPr lang="en-US" sz="2000" b="1" dirty="0" smtClean="0">
                <a:solidFill>
                  <a:srgbClr val="002060"/>
                </a:solidFill>
              </a:rPr>
              <a:t>Ceramics International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308" y="0"/>
            <a:ext cx="8345384" cy="68580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5181600" y="5334000"/>
            <a:ext cx="3505200" cy="609600"/>
          </a:xfrm>
          <a:prstGeom prst="borderCallout1">
            <a:avLst>
              <a:gd name="adj1" fmla="val 47854"/>
              <a:gd name="adj2" fmla="val -1890"/>
              <a:gd name="adj3" fmla="val -215166"/>
              <a:gd name="adj4" fmla="val -5561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Mouse over 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 Preview</a:t>
            </a:r>
          </a:p>
          <a:p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Next: click on the Journal name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340" y="0"/>
            <a:ext cx="8025319" cy="68580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5486400" y="4953000"/>
            <a:ext cx="1828800" cy="609600"/>
          </a:xfrm>
          <a:prstGeom prst="borderCallout1">
            <a:avLst>
              <a:gd name="adj1" fmla="val 47854"/>
              <a:gd name="adj2" fmla="val -1890"/>
              <a:gd name="adj3" fmla="val -215166"/>
              <a:gd name="adj4" fmla="val -5561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Install Style 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</a:t>
            </a:r>
          </a:p>
          <a:p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Click on Install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Dr.SaadBHF\Desktop\untitle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030" y="495300"/>
            <a:ext cx="7139940" cy="5867400"/>
          </a:xfrm>
          <a:prstGeom prst="rect">
            <a:avLst/>
          </a:prstGeom>
          <a:noFill/>
        </p:spPr>
      </p:pic>
      <p:sp>
        <p:nvSpPr>
          <p:cNvPr id="5" name="Line Callout 1 4"/>
          <p:cNvSpPr/>
          <p:nvPr/>
        </p:nvSpPr>
        <p:spPr>
          <a:xfrm>
            <a:off x="3886200" y="4191000"/>
            <a:ext cx="3276600" cy="609600"/>
          </a:xfrm>
          <a:prstGeom prst="borderCallout1">
            <a:avLst>
              <a:gd name="adj1" fmla="val 29944"/>
              <a:gd name="adj2" fmla="val -1252"/>
              <a:gd name="adj3" fmla="val -508994"/>
              <a:gd name="adj4" fmla="val -5633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https://scholar.google.com/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308" y="0"/>
            <a:ext cx="8345384" cy="6858000"/>
          </a:xfrm>
          <a:prstGeom prst="rect">
            <a:avLst/>
          </a:prstGeom>
          <a:noFill/>
        </p:spPr>
      </p:pic>
      <p:pic>
        <p:nvPicPr>
          <p:cNvPr id="5124" name="Picture 4" descr="C:\Users\Dr.SaadBHF\Desktop\untitle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5334000"/>
            <a:ext cx="5867400" cy="1228725"/>
          </a:xfrm>
          <a:prstGeom prst="rect">
            <a:avLst/>
          </a:prstGeom>
          <a:noFill/>
        </p:spPr>
      </p:pic>
      <p:sp>
        <p:nvSpPr>
          <p:cNvPr id="7" name="Line Callout 1 6"/>
          <p:cNvSpPr/>
          <p:nvPr/>
        </p:nvSpPr>
        <p:spPr>
          <a:xfrm>
            <a:off x="5486400" y="4800600"/>
            <a:ext cx="3200400" cy="914400"/>
          </a:xfrm>
          <a:prstGeom prst="borderCallout1">
            <a:avLst>
              <a:gd name="adj1" fmla="val 47854"/>
              <a:gd name="adj2" fmla="val -1890"/>
              <a:gd name="adj3" fmla="val -32330"/>
              <a:gd name="adj4" fmla="val -8498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Journal of Materials Science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Different Style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Then install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7" y="214312"/>
            <a:ext cx="6524625" cy="6429375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4114800" y="5410200"/>
            <a:ext cx="5029200" cy="762000"/>
          </a:xfrm>
          <a:prstGeom prst="borderCallout1">
            <a:avLst>
              <a:gd name="adj1" fmla="val 3078"/>
              <a:gd name="adj2" fmla="val 57292"/>
              <a:gd name="adj3" fmla="val -270836"/>
              <a:gd name="adj4" fmla="val -2519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Again: Setting wheel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 Preferences  Export</a:t>
            </a:r>
          </a:p>
          <a:p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Select e.g. Ceramics International, then OK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5" name="Right Arrow 4"/>
          <p:cNvSpPr>
            <a:spLocks/>
          </p:cNvSpPr>
          <p:nvPr/>
        </p:nvSpPr>
        <p:spPr>
          <a:xfrm rot="20067170">
            <a:off x="605590" y="3455761"/>
            <a:ext cx="1039114" cy="216985"/>
          </a:xfrm>
          <a:prstGeom prst="rightArrow">
            <a:avLst/>
          </a:prstGeom>
          <a:gradFill flip="none" rotWithShape="1">
            <a:gsLst>
              <a:gs pos="1000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>
            <a:spLocks/>
          </p:cNvSpPr>
          <p:nvPr/>
        </p:nvSpPr>
        <p:spPr>
          <a:xfrm rot="20067170">
            <a:off x="605592" y="4556854"/>
            <a:ext cx="1039114" cy="216985"/>
          </a:xfrm>
          <a:prstGeom prst="rightArrow">
            <a:avLst/>
          </a:prstGeom>
          <a:gradFill flip="none" rotWithShape="1">
            <a:gsLst>
              <a:gs pos="1000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48" y="2"/>
            <a:ext cx="7807452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>
            <a:spLocks/>
          </p:cNvSpPr>
          <p:nvPr/>
        </p:nvSpPr>
        <p:spPr>
          <a:xfrm rot="20067170">
            <a:off x="31694" y="2347054"/>
            <a:ext cx="1039114" cy="216985"/>
          </a:xfrm>
          <a:prstGeom prst="rightArrow">
            <a:avLst/>
          </a:prstGeom>
          <a:gradFill flip="none" rotWithShape="1">
            <a:gsLst>
              <a:gs pos="1000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Right Arrow 4"/>
          <p:cNvSpPr>
            <a:spLocks/>
          </p:cNvSpPr>
          <p:nvPr/>
        </p:nvSpPr>
        <p:spPr>
          <a:xfrm rot="20067170">
            <a:off x="31694" y="4633054"/>
            <a:ext cx="1039114" cy="216985"/>
          </a:xfrm>
          <a:prstGeom prst="rightArrow">
            <a:avLst/>
          </a:prstGeom>
          <a:gradFill flip="none" rotWithShape="1">
            <a:gsLst>
              <a:gs pos="1000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308" y="0"/>
            <a:ext cx="8345384" cy="68580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4038600" y="4191000"/>
            <a:ext cx="5105400" cy="1828800"/>
          </a:xfrm>
          <a:prstGeom prst="borderCallout1">
            <a:avLst>
              <a:gd name="adj1" fmla="val 3078"/>
              <a:gd name="adj2" fmla="val 57292"/>
              <a:gd name="adj3" fmla="val -197151"/>
              <a:gd name="adj4" fmla="val -888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To find journal </a:t>
            </a:r>
            <a:r>
              <a:rPr lang="en-US" sz="2000" b="1" dirty="0" err="1" smtClean="0">
                <a:solidFill>
                  <a:srgbClr val="C00000"/>
                </a:solidFill>
              </a:rPr>
              <a:t>abbriviations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1- go to the “Web of Science”</a:t>
            </a:r>
          </a:p>
          <a:p>
            <a:r>
              <a:rPr lang="en-US" sz="2000" b="1" dirty="0" smtClean="0">
                <a:solidFill>
                  <a:srgbClr val="C00000"/>
                </a:solidFill>
                <a:sym typeface="Symbol"/>
                <a:hlinkClick r:id="rId4"/>
              </a:rPr>
              <a:t>http://images.webofknowledge.com/WOK46/help/WOS/A_abrvjt.html</a:t>
            </a:r>
            <a:endParaRPr lang="en-US" sz="2000" b="1" dirty="0" smtClean="0">
              <a:solidFill>
                <a:srgbClr val="C00000"/>
              </a:solidFill>
              <a:sym typeface="Symbol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Or </a:t>
            </a:r>
            <a:r>
              <a:rPr lang="en-US" sz="2000" b="1" dirty="0" err="1" smtClean="0">
                <a:solidFill>
                  <a:srgbClr val="C00000"/>
                </a:solidFill>
                <a:sym typeface="Symbol"/>
              </a:rPr>
              <a:t>google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“Web of Science”</a:t>
            </a:r>
          </a:p>
          <a:p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2- CTRL+F to find the journal</a:t>
            </a:r>
          </a:p>
        </p:txBody>
      </p:sp>
      <p:sp>
        <p:nvSpPr>
          <p:cNvPr id="5" name="Right Arrow 4"/>
          <p:cNvSpPr>
            <a:spLocks/>
          </p:cNvSpPr>
          <p:nvPr/>
        </p:nvSpPr>
        <p:spPr>
          <a:xfrm rot="8125386">
            <a:off x="1831676" y="6048447"/>
            <a:ext cx="1039114" cy="216985"/>
          </a:xfrm>
          <a:prstGeom prst="rightArrow">
            <a:avLst/>
          </a:prstGeom>
          <a:gradFill flip="none" rotWithShape="1">
            <a:gsLst>
              <a:gs pos="1000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 b="58889"/>
          <a:stretch>
            <a:fillRect/>
          </a:stretch>
        </p:blipFill>
        <p:spPr bwMode="auto">
          <a:xfrm>
            <a:off x="0" y="0"/>
            <a:ext cx="8345384" cy="2819400"/>
          </a:xfrm>
          <a:prstGeom prst="rect">
            <a:avLst/>
          </a:prstGeom>
          <a:noFill/>
        </p:spPr>
      </p:pic>
      <p:pic>
        <p:nvPicPr>
          <p:cNvPr id="9219" name="Picture 3" descr="C:\Users\Dr.SaadBHF\Desktop\untitled1.jpg"/>
          <p:cNvPicPr>
            <a:picLocks noChangeAspect="1" noChangeArrowheads="1"/>
          </p:cNvPicPr>
          <p:nvPr/>
        </p:nvPicPr>
        <p:blipFill>
          <a:blip r:embed="rId4"/>
          <a:srcRect t="44445" b="1110"/>
          <a:stretch>
            <a:fillRect/>
          </a:stretch>
        </p:blipFill>
        <p:spPr bwMode="auto">
          <a:xfrm>
            <a:off x="798616" y="3124200"/>
            <a:ext cx="8345384" cy="3733800"/>
          </a:xfrm>
          <a:prstGeom prst="rect">
            <a:avLst/>
          </a:prstGeom>
          <a:noFill/>
        </p:spPr>
      </p:pic>
      <p:sp>
        <p:nvSpPr>
          <p:cNvPr id="5" name="Line Callout 1 4"/>
          <p:cNvSpPr/>
          <p:nvPr/>
        </p:nvSpPr>
        <p:spPr>
          <a:xfrm>
            <a:off x="3733800" y="5334000"/>
            <a:ext cx="5410200" cy="914400"/>
          </a:xfrm>
          <a:prstGeom prst="borderCallout1">
            <a:avLst>
              <a:gd name="adj1" fmla="val 47854"/>
              <a:gd name="adj2" fmla="val 33"/>
              <a:gd name="adj3" fmla="val 145582"/>
              <a:gd name="adj4" fmla="val -2800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1- After CTRL+F Search for the Journal name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e.g. Construction and Building Materials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2- Copy The abbreviation under the journal name</a:t>
            </a:r>
          </a:p>
        </p:txBody>
      </p:sp>
      <p:sp>
        <p:nvSpPr>
          <p:cNvPr id="6" name="Right Arrow 5"/>
          <p:cNvSpPr>
            <a:spLocks/>
          </p:cNvSpPr>
          <p:nvPr/>
        </p:nvSpPr>
        <p:spPr>
          <a:xfrm rot="20067170">
            <a:off x="605592" y="4023454"/>
            <a:ext cx="1039114" cy="216985"/>
          </a:xfrm>
          <a:prstGeom prst="rightArrow">
            <a:avLst/>
          </a:prstGeom>
          <a:gradFill flip="none" rotWithShape="1">
            <a:gsLst>
              <a:gs pos="1000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>
            <a:spLocks/>
          </p:cNvSpPr>
          <p:nvPr/>
        </p:nvSpPr>
        <p:spPr>
          <a:xfrm rot="18148003">
            <a:off x="-127996" y="2983585"/>
            <a:ext cx="1039114" cy="216985"/>
          </a:xfrm>
          <a:prstGeom prst="rightArrow">
            <a:avLst/>
          </a:prstGeom>
          <a:gradFill flip="none" rotWithShape="1">
            <a:gsLst>
              <a:gs pos="1000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637" y="0"/>
            <a:ext cx="7828726" cy="68580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4419600" y="5410200"/>
            <a:ext cx="4724400" cy="914400"/>
          </a:xfrm>
          <a:prstGeom prst="borderCallout1">
            <a:avLst>
              <a:gd name="adj1" fmla="val 47854"/>
              <a:gd name="adj2" fmla="val 33"/>
              <a:gd name="adj3" fmla="val -376427"/>
              <a:gd name="adj4" fmla="val -2184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1- Paste on the selected long journal name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2- Apply “Capitalize Each Word” as above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The result is as the selected text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304800"/>
            <a:ext cx="345639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Additional Experience</a:t>
            </a:r>
          </a:p>
        </p:txBody>
      </p:sp>
      <p:pic>
        <p:nvPicPr>
          <p:cNvPr id="1026" name="Picture 2" descr="C:\Users\Dr.SaadB h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6562725" cy="360997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2209800" y="2514600"/>
            <a:ext cx="8382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Dr.SaadB h\Desktop\untitled2.jpg"/>
          <p:cNvPicPr>
            <a:picLocks noChangeAspect="1" noChangeArrowheads="1"/>
          </p:cNvPicPr>
          <p:nvPr/>
        </p:nvPicPr>
        <p:blipFill>
          <a:blip r:embed="rId4"/>
          <a:srcRect t="51667"/>
          <a:stretch>
            <a:fillRect/>
          </a:stretch>
        </p:blipFill>
        <p:spPr bwMode="auto">
          <a:xfrm>
            <a:off x="2638425" y="4648200"/>
            <a:ext cx="6505575" cy="22098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3581400" y="4724400"/>
            <a:ext cx="8382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Dr.SaadB h\Desktop\untitle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7305675" cy="5876925"/>
          </a:xfrm>
          <a:prstGeom prst="rect">
            <a:avLst/>
          </a:prstGeom>
          <a:noFill/>
        </p:spPr>
      </p:pic>
      <p:pic>
        <p:nvPicPr>
          <p:cNvPr id="6" name="Picture 2" descr="C:\Users\Dr.SaadB h\Desktop\untitle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4210050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r.SaadB h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238625" cy="341947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1676400" y="2819400"/>
            <a:ext cx="8382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524000" y="1447800"/>
            <a:ext cx="8382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Dr.SaadB h\Desktop\untitle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707" y="0"/>
            <a:ext cx="5724293" cy="68580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2971800" y="685800"/>
            <a:ext cx="8382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95600" y="3124200"/>
            <a:ext cx="8382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19400" y="3581400"/>
            <a:ext cx="8382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19400" y="3886200"/>
            <a:ext cx="8382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Dr.SaadB h\Desktop\untitle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324725" cy="566737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7048500" y="1714500"/>
            <a:ext cx="6858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r.SaadBHF\Desktop\untitle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030" y="495300"/>
            <a:ext cx="7139940" cy="58674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6019800" y="3657600"/>
            <a:ext cx="1828800" cy="457200"/>
          </a:xfrm>
          <a:prstGeom prst="borderCallout1">
            <a:avLst>
              <a:gd name="adj1" fmla="val 29944"/>
              <a:gd name="adj2" fmla="val -1252"/>
              <a:gd name="adj3" fmla="val -388845"/>
              <a:gd name="adj4" fmla="val -16827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Fiber Polymer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Dr.SaadB h\Desktop\untitle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189"/>
            <a:ext cx="9144000" cy="6373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Dr.SaadB h\Desktop\untitle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33400"/>
            <a:ext cx="7229475" cy="5686425"/>
          </a:xfrm>
          <a:prstGeom prst="rect">
            <a:avLst/>
          </a:prstGeom>
          <a:noFill/>
        </p:spPr>
      </p:pic>
      <p:sp>
        <p:nvSpPr>
          <p:cNvPr id="5" name="Snip Single Corner Rectangle 4"/>
          <p:cNvSpPr/>
          <p:nvPr/>
        </p:nvSpPr>
        <p:spPr>
          <a:xfrm>
            <a:off x="0" y="3200400"/>
            <a:ext cx="5638800" cy="1295400"/>
          </a:xfrm>
          <a:prstGeom prst="snip1Rect">
            <a:avLst/>
          </a:prstGeom>
          <a:noFill/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030" y="495300"/>
            <a:ext cx="7139940" cy="58674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3505200" y="4800600"/>
            <a:ext cx="4495800" cy="1066800"/>
          </a:xfrm>
          <a:prstGeom prst="borderCallout1">
            <a:avLst>
              <a:gd name="adj1" fmla="val 29944"/>
              <a:gd name="adj2" fmla="val -1252"/>
              <a:gd name="adj3" fmla="val -128717"/>
              <a:gd name="adj4" fmla="val -727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Effects of temperature and fiber volume fraction on mechanical properties of T300/QY8911-IV composites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030" y="495300"/>
            <a:ext cx="7139940" cy="58674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6019800" y="5029200"/>
            <a:ext cx="1752600" cy="990600"/>
          </a:xfrm>
          <a:prstGeom prst="borderCallout1">
            <a:avLst>
              <a:gd name="adj1" fmla="val 29944"/>
              <a:gd name="adj2" fmla="val -1252"/>
              <a:gd name="adj3" fmla="val -160429"/>
              <a:gd name="adj4" fmla="val -15522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Cite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Or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More 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 Cite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 t="6127"/>
          <a:stretch>
            <a:fillRect/>
          </a:stretch>
        </p:blipFill>
        <p:spPr bwMode="auto">
          <a:xfrm>
            <a:off x="161925" y="0"/>
            <a:ext cx="89058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4598" t="11688" r="2299" b="44935"/>
          <a:stretch>
            <a:fillRect/>
          </a:stretch>
        </p:blipFill>
        <p:spPr bwMode="auto">
          <a:xfrm>
            <a:off x="0" y="0"/>
            <a:ext cx="6172200" cy="254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Callout 1 6"/>
          <p:cNvSpPr/>
          <p:nvPr/>
        </p:nvSpPr>
        <p:spPr>
          <a:xfrm>
            <a:off x="6248400" y="1447800"/>
            <a:ext cx="2667000" cy="381000"/>
          </a:xfrm>
          <a:prstGeom prst="borderCallout1">
            <a:avLst>
              <a:gd name="adj1" fmla="val 47854"/>
              <a:gd name="adj2" fmla="val -1890"/>
              <a:gd name="adj3" fmla="val -354419"/>
              <a:gd name="adj4" fmla="val -19183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Ceramics International</a:t>
            </a:r>
          </a:p>
        </p:txBody>
      </p:sp>
      <p:pic>
        <p:nvPicPr>
          <p:cNvPr id="11270" name="Picture 6" descr="C:\Users\Dr.SaadBHF\Desktop\untitled1.jpg"/>
          <p:cNvPicPr>
            <a:picLocks noChangeAspect="1" noChangeArrowheads="1"/>
          </p:cNvPicPr>
          <p:nvPr/>
        </p:nvPicPr>
        <p:blipFill>
          <a:blip r:embed="rId4"/>
          <a:srcRect l="15564" t="11342" r="10688" b="2771"/>
          <a:stretch>
            <a:fillRect/>
          </a:stretch>
        </p:blipFill>
        <p:spPr bwMode="auto">
          <a:xfrm>
            <a:off x="3886200" y="2133600"/>
            <a:ext cx="5257800" cy="4724400"/>
          </a:xfrm>
          <a:prstGeom prst="rect">
            <a:avLst/>
          </a:prstGeom>
          <a:noFill/>
        </p:spPr>
      </p:pic>
      <p:sp>
        <p:nvSpPr>
          <p:cNvPr id="8" name="Line Callout 1 7"/>
          <p:cNvSpPr/>
          <p:nvPr/>
        </p:nvSpPr>
        <p:spPr>
          <a:xfrm>
            <a:off x="228600" y="3124200"/>
            <a:ext cx="3200400" cy="381000"/>
          </a:xfrm>
          <a:prstGeom prst="borderCallout1">
            <a:avLst>
              <a:gd name="adj1" fmla="val 44272"/>
              <a:gd name="adj2" fmla="val 100455"/>
              <a:gd name="adj3" fmla="val -229047"/>
              <a:gd name="adj4" fmla="val 12850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Journal of Materials Science</a:t>
            </a:r>
          </a:p>
        </p:txBody>
      </p:sp>
      <p:sp>
        <p:nvSpPr>
          <p:cNvPr id="11" name="Snip Single Corner Rectangle 10"/>
          <p:cNvSpPr/>
          <p:nvPr/>
        </p:nvSpPr>
        <p:spPr>
          <a:xfrm>
            <a:off x="304800" y="4267200"/>
            <a:ext cx="3276600" cy="1295400"/>
          </a:xfrm>
          <a:prstGeom prst="snip1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The problem is the complication of the styles. Specially when going to other journal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Dr.SaadB h\Desktop\Flowers4b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r.SaadBHF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030" y="495300"/>
            <a:ext cx="7139940" cy="5867400"/>
          </a:xfrm>
          <a:prstGeom prst="rect">
            <a:avLst/>
          </a:prstGeom>
          <a:noFill/>
        </p:spPr>
      </p:pic>
      <p:sp>
        <p:nvSpPr>
          <p:cNvPr id="4" name="Line Callout 1 3"/>
          <p:cNvSpPr/>
          <p:nvPr/>
        </p:nvSpPr>
        <p:spPr>
          <a:xfrm>
            <a:off x="4267200" y="2819400"/>
            <a:ext cx="3200400" cy="457200"/>
          </a:xfrm>
          <a:prstGeom prst="borderCallout1">
            <a:avLst>
              <a:gd name="adj1" fmla="val 29944"/>
              <a:gd name="adj2" fmla="val -1252"/>
              <a:gd name="adj3" fmla="val -400785"/>
              <a:gd name="adj4" fmla="val -4056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1- https://www.zotero.org/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629400" y="3581400"/>
            <a:ext cx="1143000" cy="457200"/>
          </a:xfrm>
          <a:prstGeom prst="borderCallout1">
            <a:avLst>
              <a:gd name="adj1" fmla="val 38899"/>
              <a:gd name="adj2" fmla="val 98813"/>
              <a:gd name="adj3" fmla="val -406755"/>
              <a:gd name="adj4" fmla="val 9226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2- Log In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338</Words>
  <Application>Microsoft Office PowerPoint</Application>
  <PresentationFormat>On-screen Show (4:3)</PresentationFormat>
  <Paragraphs>71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ادارة المراجع للبحوث والاطاريح باستخدام برنامج حاسوبي Management of References for Articles and Theses via a Computer Program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Zotero to Manage references for Theses and Articles</dc:title>
  <dc:creator>Dr.SaadBHF</dc:creator>
  <cp:lastModifiedBy>Saad Farid</cp:lastModifiedBy>
  <cp:revision>122</cp:revision>
  <dcterms:created xsi:type="dcterms:W3CDTF">2016-06-14T06:07:57Z</dcterms:created>
  <dcterms:modified xsi:type="dcterms:W3CDTF">2016-10-05T09:01:35Z</dcterms:modified>
</cp:coreProperties>
</file>