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6" r:id="rId20"/>
    <p:sldId id="278"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82F21-AFFD-4888-861F-2E07FABC8C9F}" type="datetimeFigureOut">
              <a:rPr lang="ar-SA" smtClean="0"/>
              <a:pPr/>
              <a:t>13/01/1434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2EA3D61-9F8B-4E14-9E0F-E1034F728B3D}"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982F21-AFFD-4888-861F-2E07FABC8C9F}" type="datetimeFigureOut">
              <a:rPr lang="ar-SA" smtClean="0"/>
              <a:pPr/>
              <a:t>13/01/1434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2EA3D61-9F8B-4E14-9E0F-E1034F728B3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idic.org/" TargetMode="External"/><Relationship Id="rId2" Type="http://schemas.openxmlformats.org/officeDocument/2006/relationships/hyperlink" Target="http://www.unicitra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2209800"/>
          </a:xfrm>
        </p:spPr>
        <p:style>
          <a:lnRef idx="3">
            <a:schemeClr val="lt1"/>
          </a:lnRef>
          <a:fillRef idx="1">
            <a:schemeClr val="accent6"/>
          </a:fillRef>
          <a:effectRef idx="1">
            <a:schemeClr val="accent6"/>
          </a:effectRef>
          <a:fontRef idx="minor">
            <a:schemeClr val="lt1"/>
          </a:fontRef>
        </p:style>
        <p:txBody>
          <a:bodyPr/>
          <a:lstStyle/>
          <a:p>
            <a:r>
              <a:rPr lang="ar-SA" b="1" dirty="0" smtClean="0"/>
              <a:t>اساليب التعاقد وطرق تنفيذ عقود المشاريع النفطية </a:t>
            </a:r>
            <a:r>
              <a:rPr lang="ar-SA" b="1" dirty="0" smtClean="0"/>
              <a:t>والبتروكيمياوية </a:t>
            </a:r>
            <a:endParaRPr lang="ar-SA" b="1" dirty="0"/>
          </a:p>
        </p:txBody>
      </p:sp>
      <p:sp>
        <p:nvSpPr>
          <p:cNvPr id="3" name="Subtitle 2"/>
          <p:cNvSpPr>
            <a:spLocks noGrp="1"/>
          </p:cNvSpPr>
          <p:nvPr>
            <p:ph type="subTitle" idx="1"/>
          </p:nvPr>
        </p:nvSpPr>
        <p:spPr>
          <a:xfrm>
            <a:off x="685800" y="2819400"/>
            <a:ext cx="7772400" cy="33528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ar-SA" sz="3400" b="1" dirty="0" smtClean="0">
                <a:solidFill>
                  <a:srgbClr val="002060"/>
                </a:solidFill>
              </a:rPr>
              <a:t> اعداد</a:t>
            </a:r>
          </a:p>
          <a:p>
            <a:r>
              <a:rPr lang="ar-SA" sz="4000" b="1" dirty="0" smtClean="0">
                <a:solidFill>
                  <a:srgbClr val="002060"/>
                </a:solidFill>
              </a:rPr>
              <a:t>د.احسان ابراهيم العطار</a:t>
            </a:r>
          </a:p>
          <a:p>
            <a:r>
              <a:rPr lang="ar-SA" sz="2900" b="1" dirty="0" smtClean="0">
                <a:solidFill>
                  <a:srgbClr val="002060"/>
                </a:solidFill>
              </a:rPr>
              <a:t>خبير نفطي واستشاري تعاقدات و ادارة مشاريع هندسية</a:t>
            </a:r>
          </a:p>
          <a:p>
            <a:r>
              <a:rPr lang="ar-SA" sz="2900" b="1" dirty="0" smtClean="0">
                <a:solidFill>
                  <a:srgbClr val="002060"/>
                </a:solidFill>
              </a:rPr>
              <a:t>عضو مجاس امناء اكاديمية العراق للطاقة</a:t>
            </a:r>
          </a:p>
          <a:p>
            <a:endParaRPr lang="ar-SA" sz="2200" b="1" dirty="0" smtClean="0">
              <a:solidFill>
                <a:srgbClr val="002060"/>
              </a:solidFill>
            </a:endParaRPr>
          </a:p>
          <a:p>
            <a:r>
              <a:rPr lang="ar-SA" b="1" dirty="0" smtClean="0">
                <a:solidFill>
                  <a:srgbClr val="002060"/>
                </a:solidFill>
              </a:rPr>
              <a:t> </a:t>
            </a:r>
          </a:p>
          <a:p>
            <a:endParaRPr lang="ar-SA" b="1" dirty="0" smtClean="0">
              <a:solidFill>
                <a:srgbClr val="002060"/>
              </a:solidFill>
            </a:endParaRPr>
          </a:p>
          <a:p>
            <a:r>
              <a:rPr lang="ar-SA" sz="2200" b="1" dirty="0" smtClean="0">
                <a:solidFill>
                  <a:srgbClr val="002060"/>
                </a:solidFill>
              </a:rPr>
              <a:t>قسم الهندسة </a:t>
            </a:r>
            <a:r>
              <a:rPr lang="ar-SA" sz="2200" b="1" dirty="0" smtClean="0">
                <a:solidFill>
                  <a:srgbClr val="002060"/>
                </a:solidFill>
              </a:rPr>
              <a:t>الكيمياوية </a:t>
            </a:r>
            <a:r>
              <a:rPr lang="ar-SA" sz="2200" b="1" dirty="0" smtClean="0">
                <a:solidFill>
                  <a:srgbClr val="002060"/>
                </a:solidFill>
              </a:rPr>
              <a:t>- الجامعة التكنولوجية</a:t>
            </a:r>
          </a:p>
          <a:p>
            <a:r>
              <a:rPr lang="ar-SA" sz="2200" b="1" dirty="0" smtClean="0">
                <a:solidFill>
                  <a:srgbClr val="002060"/>
                </a:solidFill>
              </a:rPr>
              <a:t>بغداد 28/ 11/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طرق تنفيذ المشاريع النفطية والبتركيماوية</a:t>
            </a:r>
            <a:endParaRPr lang="ar-SA" sz="3200" b="1" dirty="0"/>
          </a:p>
        </p:txBody>
      </p:sp>
      <p:sp>
        <p:nvSpPr>
          <p:cNvPr id="3" name="Content Placeholder 2"/>
          <p:cNvSpPr>
            <a:spLocks noGrp="1"/>
          </p:cNvSpPr>
          <p:nvPr>
            <p:ph idx="1"/>
          </p:nvPr>
        </p:nvSpPr>
        <p:spPr>
          <a:xfrm>
            <a:off x="457200" y="990600"/>
            <a:ext cx="8229600" cy="54864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ar-SA" sz="2800" u="sng" dirty="0" smtClean="0"/>
              <a:t>عملية تنفيذ المشروع هي تقاسم المخاطر مابين طرفي العقد لذلك تختلف طرق التنفيذ حسب درجة المخاطر التي يتحملها كل طرف :</a:t>
            </a:r>
          </a:p>
          <a:p>
            <a:pPr marL="514350" indent="-514350">
              <a:buFont typeface="+mj-lt"/>
              <a:buAutoNum type="arabicPeriod"/>
            </a:pPr>
            <a:endParaRPr lang="ar-SA" sz="2800" u="sng" dirty="0" smtClean="0"/>
          </a:p>
          <a:p>
            <a:pPr marL="514350" indent="-514350">
              <a:buFont typeface="+mj-lt"/>
              <a:buAutoNum type="arabicPeriod"/>
            </a:pPr>
            <a:r>
              <a:rPr lang="ar-SA" sz="2600" b="1" u="sng" dirty="0" smtClean="0"/>
              <a:t>عقود التنفيذ بسعر الوحدة </a:t>
            </a:r>
            <a:r>
              <a:rPr lang="ar-IQ" sz="2600" b="1" u="sng" dirty="0" smtClean="0"/>
              <a:t> ( </a:t>
            </a:r>
            <a:r>
              <a:rPr lang="en-US" sz="2600" b="1" u="sng" dirty="0" smtClean="0"/>
              <a:t>( Unit Price Contracts</a:t>
            </a:r>
            <a:endParaRPr lang="ar-IQ" sz="2600" b="1" u="sng" dirty="0" smtClean="0"/>
          </a:p>
          <a:p>
            <a:pPr marL="514350" indent="-514350">
              <a:buNone/>
            </a:pPr>
            <a:r>
              <a:rPr lang="ar-IQ" sz="2800" dirty="0" smtClean="0"/>
              <a:t>    </a:t>
            </a:r>
            <a:r>
              <a:rPr lang="ar-IQ" sz="2400" dirty="0" smtClean="0"/>
              <a:t> في هذه الطريقة تكون التصاميم والمخططات و جداول الكميات جاهزة ضمن وثائق المناقصة لذلك يقوم المقاول بتسعير وحدات كميات الفقرات الواردة ضمن الجداول . </a:t>
            </a:r>
            <a:r>
              <a:rPr lang="ar-IQ" sz="2400" dirty="0" smtClean="0">
                <a:solidFill>
                  <a:srgbClr val="FF0000"/>
                </a:solidFill>
              </a:rPr>
              <a:t> .</a:t>
            </a:r>
            <a:r>
              <a:rPr lang="ar-IQ" sz="2400" b="1" dirty="0" smtClean="0">
                <a:solidFill>
                  <a:srgbClr val="FF0000"/>
                </a:solidFill>
              </a:rPr>
              <a:t> </a:t>
            </a:r>
          </a:p>
          <a:p>
            <a:pPr marL="514350" indent="-514350">
              <a:buNone/>
            </a:pPr>
            <a:r>
              <a:rPr lang="ar-IQ" sz="2400" b="1" dirty="0" smtClean="0">
                <a:solidFill>
                  <a:srgbClr val="FF0000"/>
                </a:solidFill>
              </a:rPr>
              <a:t>                            المقاول يتحمل الجزء الاقل من المخا</a:t>
            </a:r>
            <a:r>
              <a:rPr lang="ar-IQ" sz="2600" b="1" dirty="0" smtClean="0">
                <a:solidFill>
                  <a:srgbClr val="FF0000"/>
                </a:solidFill>
              </a:rPr>
              <a:t>طر </a:t>
            </a:r>
            <a:endParaRPr lang="ar-IQ" sz="2600" b="1" u="sng" dirty="0" smtClean="0"/>
          </a:p>
          <a:p>
            <a:pPr marL="514350" indent="-514350">
              <a:buNone/>
            </a:pPr>
            <a:r>
              <a:rPr lang="ar-IQ" sz="2600" b="1" dirty="0" smtClean="0"/>
              <a:t>2.  </a:t>
            </a:r>
            <a:r>
              <a:rPr lang="ar-IQ" sz="2600" b="1" u="sng" dirty="0" smtClean="0"/>
              <a:t>عقود تنفيذ بطريقة تسليم المفتاح بالسعر الثابت </a:t>
            </a:r>
            <a:r>
              <a:rPr lang="en-US" sz="2600" b="1" u="sng" dirty="0" smtClean="0"/>
              <a:t> ( Turn-Key Lump Sum )</a:t>
            </a:r>
            <a:endParaRPr lang="ar-IQ" sz="2600" b="1" u="sng" dirty="0" smtClean="0"/>
          </a:p>
          <a:p>
            <a:pPr marL="514350" indent="-514350">
              <a:buNone/>
            </a:pPr>
            <a:r>
              <a:rPr lang="ar-IQ" sz="2400" dirty="0" smtClean="0"/>
              <a:t>      في المشاريع الكبرى من الصعب اعداد التصاميم التفصيلية  وجداول الكميات مسبقا من قبل صاحب العمل ضمن وثائق المناقصة وانما فقط يتم تحديد المعالم الرئيسة والتصاميم الاساسية وسعات الوحدات الانتاجية والابنية . ويقدم المقاول عطائه بالسعر الثابت شاملا على هذا الاساس قيامه باعداد التصاميم التفصيلية وحساباتهاوتجهيز المواد والمعدات المطلوبة اضافة الى اعمال التشييد والتشغيل التجريبى والصيانة .</a:t>
            </a:r>
          </a:p>
          <a:p>
            <a:pPr marL="514350" indent="-514350">
              <a:buNone/>
            </a:pPr>
            <a:r>
              <a:rPr lang="ar-IQ" sz="2400" dirty="0" smtClean="0"/>
              <a:t> </a:t>
            </a:r>
            <a:r>
              <a:rPr lang="ar-IQ" sz="2400" b="1" dirty="0" smtClean="0">
                <a:solidFill>
                  <a:srgbClr val="FF0000"/>
                </a:solidFill>
              </a:rPr>
              <a:t>                         المقاول  يتحمل الجزء الاكبر من المخاطر</a:t>
            </a:r>
            <a:r>
              <a:rPr lang="ar-SA" sz="2400" b="1" dirty="0" smtClean="0">
                <a:solidFill>
                  <a:srgbClr val="FF0000"/>
                </a:solidFill>
              </a:rPr>
              <a:t> .</a:t>
            </a:r>
          </a:p>
          <a:p>
            <a:pPr marL="514350" indent="-514350"/>
            <a:r>
              <a:rPr lang="ar-SA" sz="2400" b="1" dirty="0" smtClean="0">
                <a:solidFill>
                  <a:srgbClr val="FF0000"/>
                </a:solidFill>
              </a:rPr>
              <a:t>لذلك  تنفيذعقود معظم المشاريع النفطية والبتروكيماوية يتم  بطريقة تسليم المفتاح</a:t>
            </a:r>
            <a:endParaRPr lang="ar-IQ" sz="2400" b="1"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u="sng" dirty="0" smtClean="0"/>
              <a:t>اساليب التعاقد لتنفيذ المشاريع النفطية </a:t>
            </a:r>
            <a:r>
              <a:rPr lang="ar-SA" sz="3200" b="1" u="sng" dirty="0" smtClean="0"/>
              <a:t>والبتركيمياوية</a:t>
            </a:r>
            <a:endParaRPr lang="ar-SA" sz="3200" b="1" u="sng" dirty="0"/>
          </a:p>
        </p:txBody>
      </p:sp>
      <p:sp>
        <p:nvSpPr>
          <p:cNvPr id="3" name="Content Placeholder 2"/>
          <p:cNvSpPr>
            <a:spLocks noGrp="1"/>
          </p:cNvSpPr>
          <p:nvPr>
            <p:ph idx="1"/>
          </p:nvPr>
        </p:nvSpPr>
        <p:spPr>
          <a:xfrm>
            <a:off x="457200" y="990600"/>
            <a:ext cx="8229600" cy="5135563"/>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ar-SA" sz="2800" dirty="0" smtClean="0"/>
              <a:t>استنادا الى المادة (4) من تعليمات تنفيذ العقود الحكومية العامة رقم (1) لسنة 2008 .يتبع احد الاساليب الخمسة الاتية لاستدراج عطاءات الاستشاريين والمجهزين والمقاولين للقيام بالاعمال والفعاليات المطلوبة في تنفيذ المشاريع النفطية </a:t>
            </a:r>
            <a:r>
              <a:rPr lang="ar-SA" sz="2800" dirty="0" smtClean="0"/>
              <a:t>والبتروكيمياوية </a:t>
            </a:r>
            <a:r>
              <a:rPr lang="ar-SA" sz="2800" dirty="0" smtClean="0"/>
              <a:t>: </a:t>
            </a:r>
          </a:p>
          <a:p>
            <a:pPr marL="514350" indent="-514350">
              <a:buFont typeface="+mj-lt"/>
              <a:buAutoNum type="arabicPeriod"/>
            </a:pPr>
            <a:r>
              <a:rPr lang="ar-SA" sz="2800" dirty="0" smtClean="0"/>
              <a:t>المناقصة العامة .  </a:t>
            </a:r>
            <a:r>
              <a:rPr lang="ar-IQ" sz="2800" dirty="0" smtClean="0"/>
              <a:t> </a:t>
            </a:r>
            <a:r>
              <a:rPr lang="en-US" sz="2800" dirty="0" smtClean="0"/>
              <a:t> (Open Tender Bidding)      </a:t>
            </a:r>
            <a:endParaRPr lang="ar-SA" sz="2800" dirty="0" smtClean="0"/>
          </a:p>
          <a:p>
            <a:pPr marL="514350" indent="-514350">
              <a:buFont typeface="+mj-lt"/>
              <a:buAutoNum type="arabicPeriod"/>
            </a:pPr>
            <a:r>
              <a:rPr lang="ar-SA" sz="2800" dirty="0" smtClean="0"/>
              <a:t>المناقصة المحدودة</a:t>
            </a:r>
            <a:r>
              <a:rPr lang="ar-IQ" sz="2800" dirty="0" smtClean="0"/>
              <a:t>.  </a:t>
            </a:r>
            <a:r>
              <a:rPr lang="en-US" sz="2800" dirty="0" smtClean="0"/>
              <a:t> (Limited Tender Bidding )</a:t>
            </a:r>
            <a:endParaRPr lang="ar-SA" sz="2800" dirty="0" smtClean="0"/>
          </a:p>
          <a:p>
            <a:pPr marL="514350" indent="-514350">
              <a:buFont typeface="+mj-lt"/>
              <a:buAutoNum type="arabicPeriod"/>
            </a:pPr>
            <a:r>
              <a:rPr lang="ar-SA" sz="2800" dirty="0" smtClean="0"/>
              <a:t>الدعوة المباشرة.    </a:t>
            </a:r>
            <a:r>
              <a:rPr lang="ar-IQ" sz="2800" dirty="0" smtClean="0"/>
              <a:t>  </a:t>
            </a:r>
            <a:r>
              <a:rPr lang="en-US" sz="2800" dirty="0" smtClean="0"/>
              <a:t> (Direct Invitation)            </a:t>
            </a:r>
            <a:endParaRPr lang="ar-SA" sz="2800" dirty="0" smtClean="0"/>
          </a:p>
          <a:p>
            <a:pPr marL="514350" indent="-514350">
              <a:buFont typeface="+mj-lt"/>
              <a:buAutoNum type="arabicPeriod"/>
            </a:pPr>
            <a:r>
              <a:rPr lang="ar-SA" sz="2800" dirty="0" smtClean="0"/>
              <a:t>المناقصة بمرحلتين . </a:t>
            </a:r>
            <a:r>
              <a:rPr lang="ar-IQ" sz="2800" dirty="0" smtClean="0"/>
              <a:t> </a:t>
            </a:r>
            <a:r>
              <a:rPr lang="en-US" sz="2800" dirty="0" smtClean="0"/>
              <a:t>(Two Stage Bidding)       </a:t>
            </a:r>
            <a:endParaRPr lang="ar-SA" sz="2800" dirty="0" smtClean="0"/>
          </a:p>
          <a:p>
            <a:pPr marL="514350" indent="-514350">
              <a:buFont typeface="+mj-lt"/>
              <a:buAutoNum type="arabicPeriod"/>
            </a:pPr>
            <a:r>
              <a:rPr lang="ar-SA" sz="2800" dirty="0" smtClean="0">
                <a:solidFill>
                  <a:srgbClr val="FF0000"/>
                </a:solidFill>
              </a:rPr>
              <a:t>العطاء الوحيد .</a:t>
            </a:r>
            <a:r>
              <a:rPr lang="ar-IQ" sz="2800" dirty="0" smtClean="0">
                <a:solidFill>
                  <a:srgbClr val="FF0000"/>
                </a:solidFill>
              </a:rPr>
              <a:t>  </a:t>
            </a:r>
            <a:r>
              <a:rPr lang="en-US" sz="2800" dirty="0" smtClean="0">
                <a:solidFill>
                  <a:srgbClr val="FF0000"/>
                </a:solidFill>
              </a:rPr>
              <a:t> (Single Source Bidding)</a:t>
            </a:r>
            <a:r>
              <a:rPr lang="en-US" sz="2800" dirty="0" smtClean="0"/>
              <a:t>         </a:t>
            </a:r>
            <a:endParaRPr lang="ar-SA" sz="2800" dirty="0" smtClean="0"/>
          </a:p>
          <a:p>
            <a:pPr marL="514350" indent="-514350">
              <a:buNone/>
            </a:pPr>
            <a:r>
              <a:rPr lang="ar-SA" sz="2800" dirty="0" smtClean="0"/>
              <a:t>في الاساليب الاربعة الاولى يتم التقديم على اساس </a:t>
            </a:r>
            <a:r>
              <a:rPr lang="ar-SA" sz="2800" b="1" u="sng" dirty="0" smtClean="0"/>
              <a:t>التنافس</a:t>
            </a:r>
            <a:r>
              <a:rPr lang="ar-SA" sz="2800" dirty="0" smtClean="0"/>
              <a:t> (وجود عطاءين على الاقل ) ولذلك لايجوز </a:t>
            </a:r>
            <a:r>
              <a:rPr lang="ar-SA" sz="2800" b="1" u="sng" dirty="0" smtClean="0"/>
              <a:t>التفاوض</a:t>
            </a:r>
            <a:r>
              <a:rPr lang="ar-SA" sz="2800" dirty="0" smtClean="0"/>
              <a:t> مع مقدمي العطاءات وانما نعتمد اوطأ العطاءات المستجيبة .</a:t>
            </a:r>
          </a:p>
          <a:p>
            <a:pPr marL="514350" indent="-514350">
              <a:buNone/>
            </a:pPr>
            <a:r>
              <a:rPr lang="ar-SA" sz="2800" dirty="0" smtClean="0"/>
              <a:t>في الاسلوب الخامس </a:t>
            </a:r>
            <a:r>
              <a:rPr lang="ar-SA" sz="2800" b="1" u="sng" dirty="0" smtClean="0"/>
              <a:t>لايوجد تنافس</a:t>
            </a:r>
            <a:r>
              <a:rPr lang="ar-SA" sz="2800" dirty="0" smtClean="0"/>
              <a:t> . لذلك </a:t>
            </a:r>
            <a:r>
              <a:rPr lang="ar-SA" sz="2800" b="1" u="sng" dirty="0" smtClean="0"/>
              <a:t>يجب التفاوض</a:t>
            </a:r>
            <a:r>
              <a:rPr lang="ar-SA" sz="2800" dirty="0" smtClean="0"/>
              <a:t> بهدف تخفيض السعر الى ادنى حد ممكن بنفس المواصفات المطلوبة  . </a:t>
            </a:r>
            <a:endParaRPr lang="ar-SA"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تحليل عطاءات المشاريع النفطية </a:t>
            </a:r>
            <a:r>
              <a:rPr lang="ar-SA" sz="3200" b="1" dirty="0" smtClean="0"/>
              <a:t>والبتروكيمياوية</a:t>
            </a:r>
            <a:endParaRPr lang="ar-SA" sz="3200" b="1" dirty="0"/>
          </a:p>
        </p:txBody>
      </p:sp>
      <p:sp>
        <p:nvSpPr>
          <p:cNvPr id="3" name="Content Placeholder 2"/>
          <p:cNvSpPr>
            <a:spLocks noGrp="1"/>
          </p:cNvSpPr>
          <p:nvPr>
            <p:ph idx="1"/>
          </p:nvPr>
        </p:nvSpPr>
        <p:spPr>
          <a:xfrm>
            <a:off x="457200" y="990600"/>
            <a:ext cx="8229600" cy="5135563"/>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r>
              <a:rPr lang="ar-SA" dirty="0" smtClean="0"/>
              <a:t>الطريقة الامثل لتحليل عطاءات المشاريع بان يقدم العطاء ضمن(3) ثلاثة مظاريف :</a:t>
            </a:r>
          </a:p>
          <a:p>
            <a:pPr marL="514350" indent="-514350">
              <a:buFont typeface="+mj-lt"/>
              <a:buAutoNum type="arabicPeriod"/>
            </a:pPr>
            <a:r>
              <a:rPr lang="ar-SA" dirty="0" smtClean="0"/>
              <a:t>المظروف الاول : يتضمن مستندات المقاول  + (التأمينات ألاولية ان طلبت)  .</a:t>
            </a:r>
          </a:p>
          <a:p>
            <a:pPr marL="514350" indent="-514350">
              <a:buFont typeface="+mj-lt"/>
              <a:buAutoNum type="arabicPeriod"/>
            </a:pPr>
            <a:r>
              <a:rPr lang="ar-SA" dirty="0" smtClean="0"/>
              <a:t>المظروف الثاني : يتضمن العطاء الفني للمقاول .</a:t>
            </a:r>
          </a:p>
          <a:p>
            <a:pPr marL="514350" indent="-514350">
              <a:buFont typeface="+mj-lt"/>
              <a:buAutoNum type="arabicPeriod"/>
            </a:pPr>
            <a:r>
              <a:rPr lang="ar-SA" dirty="0" smtClean="0"/>
              <a:t>المظروف الثالث : يتضمن العطاء التجاري للمقاول .</a:t>
            </a:r>
          </a:p>
          <a:p>
            <a:pPr marL="514350" indent="-514350">
              <a:buNone/>
            </a:pPr>
            <a:endParaRPr lang="ar-SA" dirty="0" smtClean="0"/>
          </a:p>
          <a:p>
            <a:pPr marL="514350" indent="-514350"/>
            <a:r>
              <a:rPr lang="ar-SA" b="1" u="sng" dirty="0" smtClean="0"/>
              <a:t>ويتم التحليل على مرحلتين :</a:t>
            </a:r>
          </a:p>
          <a:p>
            <a:pPr marL="514350" indent="-514350">
              <a:buNone/>
            </a:pPr>
            <a:r>
              <a:rPr lang="ar-SA" dirty="0" smtClean="0"/>
              <a:t>     </a:t>
            </a:r>
            <a:r>
              <a:rPr lang="ar-SA" b="1" dirty="0" smtClean="0"/>
              <a:t>التحليل الفني     : </a:t>
            </a:r>
            <a:r>
              <a:rPr lang="ar-SA" dirty="0" smtClean="0"/>
              <a:t>يفتح المظروفين الاول والثاني لجميع مقدمي العطاءات للتاكد من كونهم مؤهلين للمشاركة وان عطاءاتهم مستجيبة لشروط المناقصة ويعتبر جميع المؤهلين والمستجيبين </a:t>
            </a:r>
            <a:r>
              <a:rPr lang="ar-SA" b="1" u="sng" dirty="0" smtClean="0"/>
              <a:t>ناجحين</a:t>
            </a:r>
            <a:r>
              <a:rPr lang="ar-SA" dirty="0" smtClean="0"/>
              <a:t> فيما يعتبر غيرهم  </a:t>
            </a:r>
            <a:r>
              <a:rPr lang="ar-SA" b="1" u="sng" dirty="0" smtClean="0"/>
              <a:t>مستبعدين</a:t>
            </a:r>
            <a:r>
              <a:rPr lang="ar-SA" dirty="0" smtClean="0"/>
              <a:t> في هذه المرحلة .</a:t>
            </a:r>
          </a:p>
          <a:p>
            <a:pPr marL="514350" indent="-514350">
              <a:buNone/>
            </a:pPr>
            <a:endParaRPr lang="ar-SA" dirty="0" smtClean="0"/>
          </a:p>
          <a:p>
            <a:pPr marL="514350" indent="-514350">
              <a:buNone/>
            </a:pPr>
            <a:r>
              <a:rPr lang="ar-SA" dirty="0" smtClean="0"/>
              <a:t>     </a:t>
            </a:r>
            <a:r>
              <a:rPr lang="ar-SA" b="1" dirty="0" smtClean="0"/>
              <a:t>التحليل التجاري :</a:t>
            </a:r>
            <a:r>
              <a:rPr lang="ar-SA" dirty="0" smtClean="0"/>
              <a:t> يفتح المظروف الثالث </a:t>
            </a:r>
            <a:r>
              <a:rPr lang="ar-SA" b="1" u="sng" dirty="0" smtClean="0"/>
              <a:t>للناجحين فقط</a:t>
            </a:r>
            <a:r>
              <a:rPr lang="ar-SA" dirty="0" smtClean="0"/>
              <a:t> في التحليل الفني ويتم تدقيق اسعار جداول كميات العطاءات حسابيا (وتصحيحها عند الحاجة) ثم يتم ترتيب العطاءات تصاعديا حسب اسعارها وتتم التوصية من قبل لجنة التحليل بالاحالة على </a:t>
            </a:r>
            <a:r>
              <a:rPr lang="ar-SA" b="1" dirty="0" smtClean="0"/>
              <a:t>مقدم العطاء الاقل سعرا من بين العطاءات الناجحة في التحليل الفني </a:t>
            </a:r>
            <a:r>
              <a:rPr lang="ar-SA" dirty="0" smtClean="0"/>
              <a:t>.  </a:t>
            </a:r>
          </a:p>
          <a:p>
            <a:pPr marL="514350" indent="-514350"/>
            <a:r>
              <a:rPr lang="ar-SA" b="1" dirty="0" smtClean="0">
                <a:solidFill>
                  <a:srgbClr val="FF0000"/>
                </a:solidFill>
              </a:rPr>
              <a:t>لايجوز مطلقا في العطاءات التنافسية التفاوض من قبل لجنة التحليل على الاسعار .التفاوض مسموح به فقط في العطاء الوحيد لعدم وجود التنافس .</a:t>
            </a: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 وثائق عقد مقاولة التنفيذ</a:t>
            </a:r>
            <a:endParaRPr lang="ar-SA" sz="3200" b="1" dirty="0"/>
          </a:p>
        </p:txBody>
      </p:sp>
      <p:sp>
        <p:nvSpPr>
          <p:cNvPr id="3" name="Content Placeholder 2"/>
          <p:cNvSpPr>
            <a:spLocks noGrp="1"/>
          </p:cNvSpPr>
          <p:nvPr>
            <p:ph idx="1"/>
          </p:nvPr>
        </p:nvSpPr>
        <p:spPr>
          <a:xfrm>
            <a:off x="457200" y="990600"/>
            <a:ext cx="8229600" cy="5135563"/>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ar-SA" b="1" u="sng" dirty="0" smtClean="0"/>
              <a:t>يشمل عقد المقاولة بين الطرفين الوثائق الاتية والتي يجب ان تقرأ وتفسر بمجموعها على انها جزء لا يتجزأ من العقد :</a:t>
            </a:r>
          </a:p>
          <a:p>
            <a:pPr marL="514350" indent="-514350">
              <a:buFont typeface="+mj-lt"/>
              <a:buAutoNum type="arabicPeriod"/>
            </a:pPr>
            <a:r>
              <a:rPr lang="ar-SA" sz="2800" dirty="0" smtClean="0"/>
              <a:t>اتفاقية العقد </a:t>
            </a:r>
          </a:p>
          <a:p>
            <a:pPr marL="514350" indent="-514350">
              <a:buFont typeface="+mj-lt"/>
              <a:buAutoNum type="arabicPeriod"/>
            </a:pPr>
            <a:r>
              <a:rPr lang="ar-SA" sz="2800" dirty="0" smtClean="0"/>
              <a:t>الشروط الخاصة بالعقد</a:t>
            </a:r>
          </a:p>
          <a:p>
            <a:pPr marL="514350" indent="-514350">
              <a:buFont typeface="+mj-lt"/>
              <a:buAutoNum type="arabicPeriod"/>
            </a:pPr>
            <a:r>
              <a:rPr lang="ar-SA" sz="2800" dirty="0" smtClean="0"/>
              <a:t>الشروط العامة للعقد</a:t>
            </a:r>
          </a:p>
          <a:p>
            <a:pPr marL="514350" indent="-514350">
              <a:buFont typeface="+mj-lt"/>
              <a:buAutoNum type="arabicPeriod"/>
            </a:pPr>
            <a:r>
              <a:rPr lang="ar-SA" sz="2800" dirty="0" smtClean="0"/>
              <a:t>المتطلبات الفنية (بما في ذلك جدول المتطلبات والخرائط و المخططات و المواصفات الفنية )</a:t>
            </a:r>
          </a:p>
          <a:p>
            <a:pPr marL="514350" indent="-514350">
              <a:buFont typeface="+mj-lt"/>
              <a:buAutoNum type="arabicPeriod"/>
            </a:pPr>
            <a:r>
              <a:rPr lang="ar-SA" sz="2800" dirty="0" smtClean="0"/>
              <a:t>عطاء المقاول وجدول الكميات المسعر.</a:t>
            </a:r>
          </a:p>
          <a:p>
            <a:pPr marL="514350" indent="-514350">
              <a:buFont typeface="+mj-lt"/>
              <a:buAutoNum type="arabicPeriod"/>
            </a:pPr>
            <a:r>
              <a:rPr lang="ar-SA" sz="2800" dirty="0" smtClean="0"/>
              <a:t>خطاب قبول العطاء من جهة التعاقد (صاحب العمل ) او كتاب الاحالة . </a:t>
            </a:r>
          </a:p>
          <a:p>
            <a:pPr marL="514350" indent="-514350">
              <a:buFont typeface="+mj-lt"/>
              <a:buAutoNum type="arabicPeriod"/>
            </a:pPr>
            <a:r>
              <a:rPr lang="ar-SA" sz="2800" dirty="0" smtClean="0"/>
              <a:t>اية ملاحق اخرى . </a:t>
            </a:r>
          </a:p>
          <a:p>
            <a:pPr marL="514350" indent="-514350">
              <a:buNone/>
            </a:pPr>
            <a:r>
              <a:rPr lang="ar-SA" sz="2800" b="1" dirty="0" smtClean="0"/>
              <a:t>في حالة حصول تضارب اوعدم تطابق بين وثائق العقد  تسود الوثائق بحسب الترتيب اعلاه .</a:t>
            </a:r>
          </a:p>
          <a:p>
            <a:pPr marL="514350" indent="-514350">
              <a:buFont typeface="+mj-lt"/>
              <a:buAutoNum type="arabicPeriod"/>
            </a:pP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توقيع العقد والمباشرة بالتنفيذ</a:t>
            </a:r>
            <a:endParaRPr lang="ar-SA" sz="3200" b="1" dirty="0"/>
          </a:p>
        </p:txBody>
      </p:sp>
      <p:sp>
        <p:nvSpPr>
          <p:cNvPr id="3" name="Content Placeholder 2"/>
          <p:cNvSpPr>
            <a:spLocks noGrp="1"/>
          </p:cNvSpPr>
          <p:nvPr>
            <p:ph idx="1"/>
          </p:nvPr>
        </p:nvSpPr>
        <p:spPr>
          <a:xfrm>
            <a:off x="457200" y="990600"/>
            <a:ext cx="8229600" cy="5562600"/>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r>
              <a:rPr lang="ar-SA" sz="9600" dirty="0" smtClean="0"/>
              <a:t>يتم ابلاغ المرشح بالاحالة بموجب كتاب الاحالة (خطاب قبول العطاء ) الذي يعتبر </a:t>
            </a:r>
            <a:r>
              <a:rPr lang="ar-SA" sz="9600" b="1" u="sng" dirty="0" smtClean="0"/>
              <a:t>عقدا ملزما</a:t>
            </a:r>
            <a:r>
              <a:rPr lang="ar-SA" sz="9600" b="1" dirty="0" smtClean="0"/>
              <a:t> </a:t>
            </a:r>
            <a:r>
              <a:rPr lang="ar-SA" sz="9600" dirty="0" smtClean="0"/>
              <a:t>لحين توقيع العقد الرسمي. وعلى جهة التعاقد ابلاغ جميع مقدمي العطاءات باسم مقدم العطاء الفائز و اطلاق ضماناتهم ماعدا الاوائل الثلاثة .</a:t>
            </a:r>
          </a:p>
          <a:p>
            <a:r>
              <a:rPr lang="ar-SA" sz="9600" dirty="0" smtClean="0"/>
              <a:t>على المرشح بالاحالة خلال( 15 ) يوم من تسلمه كتاب الاحالة المبادرة الى </a:t>
            </a:r>
            <a:r>
              <a:rPr lang="ar-SA" sz="9600" b="1" u="sng" dirty="0" smtClean="0"/>
              <a:t>توقيع العقد</a:t>
            </a:r>
            <a:r>
              <a:rPr lang="ar-SA" sz="9600" dirty="0" smtClean="0"/>
              <a:t> متزامنا مع تقديم </a:t>
            </a:r>
            <a:r>
              <a:rPr lang="ar-SA" sz="9600" b="1" u="sng" dirty="0" smtClean="0"/>
              <a:t>ضمان حسن ال</a:t>
            </a:r>
            <a:r>
              <a:rPr lang="ar-IQ" sz="9600" b="1" u="sng" dirty="0" smtClean="0"/>
              <a:t>تنفبذ  </a:t>
            </a:r>
            <a:r>
              <a:rPr lang="en-US" sz="9600" b="1" u="sng" dirty="0" smtClean="0"/>
              <a:t> (Performance Bond)</a:t>
            </a:r>
            <a:r>
              <a:rPr lang="ar-IQ" sz="9600" dirty="0" smtClean="0"/>
              <a:t> </a:t>
            </a:r>
            <a:r>
              <a:rPr lang="ar-SA" sz="9600" dirty="0" smtClean="0"/>
              <a:t>من مصرف معتمد داخل العراق بمبلغ (5%) من  قيمة العقد نافذ الى تاريخ الاستلام النهائي للمشروع  .</a:t>
            </a:r>
          </a:p>
          <a:p>
            <a:r>
              <a:rPr lang="ar-SA" sz="9600" dirty="0" smtClean="0"/>
              <a:t>يعتبر اخفاق مقدم العطاء المبلغ بالاحالة في توقيع العقد وتقديم ضمان حسن التنفيذ</a:t>
            </a:r>
            <a:r>
              <a:rPr lang="ar-SA" sz="9600" b="1" u="sng" dirty="0" smtClean="0"/>
              <a:t> سببا كافيا لالغاء الارساء</a:t>
            </a:r>
            <a:r>
              <a:rPr lang="ar-SA" sz="9600" dirty="0" smtClean="0"/>
              <a:t> ومصادرة ضمان العطاء ( التامينات الاولية ) ويحق لجهة التعاقد احالة العقد على مقدم العطاء (الثاني ) الذي يليه مع تحميل الاول فرق البدلين وادراجه في القائمة السوداء  .</a:t>
            </a:r>
          </a:p>
          <a:p>
            <a:r>
              <a:rPr lang="ar-SA" sz="9600" dirty="0" smtClean="0"/>
              <a:t>بعد </a:t>
            </a:r>
            <a:r>
              <a:rPr lang="ar-SA" sz="9600" b="1" u="sng" dirty="0" smtClean="0"/>
              <a:t> توقيع العقد وتفعيله</a:t>
            </a:r>
            <a:r>
              <a:rPr lang="ar-SA" sz="9600" dirty="0" smtClean="0"/>
              <a:t> يباشر المقاول باعمال تنفيذ وحدات لمشروع </a:t>
            </a:r>
            <a:r>
              <a:rPr lang="ar-SA" sz="9600" b="1" dirty="0" smtClean="0"/>
              <a:t>(تصاميم تفصيلية / تجهيز مواد ومعدات / تشييد ونصب ميكانيكي )</a:t>
            </a:r>
            <a:r>
              <a:rPr lang="ar-SA" sz="9600" dirty="0" smtClean="0"/>
              <a:t> تحت الاشراف المباشر للجهاز المشرف لصاحب العمل (جهة التعاقد) في الموقع. ويستمر المقاول بالتنفيذ وفق احكام العقد حتى اكمال اعمال كافة اجزاء المشروع وجعلها جاهزة للتشغيل التجريبي والاستلام .</a:t>
            </a:r>
          </a:p>
          <a:p>
            <a:endParaRPr lang="ar-SA" dirty="0" smtClean="0"/>
          </a:p>
          <a:p>
            <a:pPr>
              <a:buNone/>
            </a:pPr>
            <a:r>
              <a:rPr lang="ar-SA" dirty="0" smtClean="0"/>
              <a:t>        </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اكمال العمل واستلام المشروع</a:t>
            </a:r>
            <a:endParaRPr lang="ar-SA" sz="3200" b="1" dirty="0"/>
          </a:p>
        </p:txBody>
      </p:sp>
      <p:sp>
        <p:nvSpPr>
          <p:cNvPr id="3" name="Content Placeholder 2"/>
          <p:cNvSpPr>
            <a:spLocks noGrp="1"/>
          </p:cNvSpPr>
          <p:nvPr>
            <p:ph idx="1"/>
          </p:nvPr>
        </p:nvSpPr>
        <p:spPr>
          <a:xfrm>
            <a:off x="457200" y="914400"/>
            <a:ext cx="8229600" cy="56388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SA" sz="2400" dirty="0" smtClean="0"/>
              <a:t>يتم اجراء الفحوصات النهائية للاعمال المنجزة والتشغيل التجريبي لوحدات المشروع  واصدارالشهادات الاتية وفق ما هو مفصل في المواد 34,33,32,31 من </a:t>
            </a:r>
            <a:r>
              <a:rPr lang="ar-SA" sz="2400" b="1" dirty="0" smtClean="0"/>
              <a:t>شروط المقاولة لاعمال الهندسة الكهربائية و الميكانيكية و </a:t>
            </a:r>
            <a:r>
              <a:rPr lang="ar-SA" sz="2400" b="1" dirty="0" smtClean="0"/>
              <a:t>الكيمياوية </a:t>
            </a:r>
            <a:r>
              <a:rPr lang="ar-SA" sz="2400" b="1" dirty="0" smtClean="0"/>
              <a:t>:</a:t>
            </a:r>
          </a:p>
          <a:p>
            <a:pPr marL="514350" indent="-514350">
              <a:buFont typeface="+mj-lt"/>
              <a:buAutoNum type="arabicPeriod"/>
            </a:pPr>
            <a:r>
              <a:rPr lang="ar-SA" sz="2400" b="1" u="sng" dirty="0" smtClean="0"/>
              <a:t>شهادة الاستعداد للتشغيل التجريبي</a:t>
            </a:r>
            <a:r>
              <a:rPr lang="ar-IQ" sz="2400" u="sng" dirty="0" smtClean="0"/>
              <a:t> </a:t>
            </a:r>
            <a:r>
              <a:rPr lang="en-US" sz="2400" u="sng" dirty="0" smtClean="0"/>
              <a:t> </a:t>
            </a:r>
            <a:r>
              <a:rPr lang="en-US" sz="2400" b="1" u="sng" dirty="0" smtClean="0"/>
              <a:t>(Ready for Commissioning Cert)</a:t>
            </a:r>
            <a:r>
              <a:rPr lang="en-US" sz="2400" u="sng" dirty="0" smtClean="0"/>
              <a:t> </a:t>
            </a:r>
            <a:endParaRPr lang="ar-IQ" sz="2400" u="sng" dirty="0" smtClean="0"/>
          </a:p>
          <a:p>
            <a:pPr marL="514350" indent="-514350">
              <a:buNone/>
            </a:pPr>
            <a:r>
              <a:rPr lang="ar-IQ" sz="2400" dirty="0" smtClean="0"/>
              <a:t>    يقوم المهندس المشرف بالاشتراك مع المقاول بتفتيش الاعمال للتاكد من ان كافة الاجهزة والمعدات في اي وحدة من وحدات المشروع منصوبة بصورة صحيحة و جاهزة للتشغيل التجريبي .وعلى المقاول في هذه المرحلة ان يجهز (10) نسخ من </a:t>
            </a:r>
            <a:r>
              <a:rPr lang="ar-IQ" sz="2400" b="1" dirty="0" smtClean="0"/>
              <a:t>(دليل التشغيل التجريبي وتعليمات السلامة). </a:t>
            </a:r>
          </a:p>
          <a:p>
            <a:pPr marL="514350" indent="-514350">
              <a:buNone/>
            </a:pPr>
            <a:r>
              <a:rPr lang="ar-IQ" sz="2400" b="1" dirty="0" smtClean="0"/>
              <a:t>      </a:t>
            </a:r>
            <a:r>
              <a:rPr lang="ar-IQ" sz="2400" dirty="0" smtClean="0"/>
              <a:t>بعد تاكد المهندس المشرف من جاهزية الوحدة المعنية للتشغيل التجريبي يقوم باصدار</a:t>
            </a:r>
            <a:r>
              <a:rPr lang="ar-IQ" sz="2400" b="1" dirty="0" smtClean="0"/>
              <a:t> (شهادة الاستعداد للتشغيل التجريبي ) </a:t>
            </a:r>
            <a:r>
              <a:rPr lang="ar-IQ" sz="2400" dirty="0" smtClean="0"/>
              <a:t>للوحدة المذكورة </a:t>
            </a:r>
            <a:r>
              <a:rPr lang="ar-IQ" sz="2400" b="1" dirty="0" smtClean="0"/>
              <a:t>,</a:t>
            </a:r>
            <a:r>
              <a:rPr lang="ar-IQ" sz="2400" dirty="0" smtClean="0"/>
              <a:t>حيث تتم المباشرة بالتشغيل التجريبي من قبل منتسبي صاحب العمل تحت الاشراف التام والمسؤولية الكاملة للمقاول .  </a:t>
            </a:r>
            <a:r>
              <a:rPr lang="ar-IQ" sz="2400" b="1" dirty="0" smtClean="0"/>
              <a:t>  </a:t>
            </a:r>
          </a:p>
          <a:p>
            <a:pPr marL="514350" indent="-514350">
              <a:buNone/>
            </a:pPr>
            <a:r>
              <a:rPr lang="ar-IQ" sz="2400" dirty="0" smtClean="0"/>
              <a:t>وباصدار شهادة جاهزية الوحدة للتشغيل التجريبي لاخروحدة في المشروع      </a:t>
            </a:r>
            <a:r>
              <a:rPr lang="en-US" sz="2400" dirty="0" smtClean="0"/>
              <a:t> </a:t>
            </a:r>
            <a:r>
              <a:rPr lang="en-US" sz="2400" b="1" dirty="0" smtClean="0"/>
              <a:t>(Last Ready for Commissioning Certificate)</a:t>
            </a:r>
            <a:r>
              <a:rPr lang="ar-IQ" sz="2400" b="1" dirty="0" smtClean="0"/>
              <a:t> </a:t>
            </a:r>
            <a:r>
              <a:rPr lang="ar-IQ" sz="2400" dirty="0" smtClean="0"/>
              <a:t>ونجاح تشغيلها يصبح كامل المشروع  جاهزا </a:t>
            </a:r>
            <a:r>
              <a:rPr lang="ar-IQ" sz="2400" b="1" u="sng" dirty="0" smtClean="0"/>
              <a:t>للفحص النهائي (فحص القبول )</a:t>
            </a:r>
            <a:r>
              <a:rPr lang="ar-IQ" sz="2400" dirty="0" smtClean="0"/>
              <a:t> </a:t>
            </a:r>
            <a:r>
              <a:rPr lang="en-US" sz="2400" b="1" u="sng" dirty="0" smtClean="0"/>
              <a:t>(Test Run)</a:t>
            </a:r>
            <a:endParaRPr lang="ar-SA"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IQ" sz="3200" b="1" dirty="0" smtClean="0"/>
              <a:t>الفحص التجريبي والاستلام والقبول النهائي للمشروع</a:t>
            </a:r>
            <a:endParaRPr lang="ar-SA" sz="3200" b="1" dirty="0"/>
          </a:p>
        </p:txBody>
      </p:sp>
      <p:sp>
        <p:nvSpPr>
          <p:cNvPr id="3" name="Content Placeholder 2"/>
          <p:cNvSpPr>
            <a:spLocks noGrp="1"/>
          </p:cNvSpPr>
          <p:nvPr>
            <p:ph idx="1"/>
          </p:nvPr>
        </p:nvSpPr>
        <p:spPr>
          <a:xfrm>
            <a:off x="457200" y="990600"/>
            <a:ext cx="8229600" cy="5562600"/>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marL="514350" indent="-514350">
              <a:buNone/>
            </a:pPr>
            <a:r>
              <a:rPr lang="ar-IQ" dirty="0" smtClean="0"/>
              <a:t>2  . </a:t>
            </a:r>
            <a:r>
              <a:rPr lang="ar-IQ" b="1" dirty="0" smtClean="0"/>
              <a:t> </a:t>
            </a:r>
            <a:r>
              <a:rPr lang="ar-IQ" b="1" u="sng" dirty="0" smtClean="0"/>
              <a:t>شهادة الفحص النهائي (فحص القبول)  للمشروع</a:t>
            </a:r>
            <a:r>
              <a:rPr lang="en-US" b="1" dirty="0" smtClean="0"/>
              <a:t> </a:t>
            </a:r>
            <a:r>
              <a:rPr lang="en-US" u="sng" dirty="0" smtClean="0"/>
              <a:t>.</a:t>
            </a:r>
            <a:r>
              <a:rPr lang="en-US" b="1" u="sng" dirty="0" smtClean="0"/>
              <a:t>Test Run Certificate (TRC)  </a:t>
            </a:r>
            <a:endParaRPr lang="ar-IQ" b="1" u="sng" dirty="0" smtClean="0"/>
          </a:p>
          <a:p>
            <a:pPr marL="514350" indent="-514350">
              <a:buNone/>
            </a:pPr>
            <a:r>
              <a:rPr lang="ar-IQ" u="sng" dirty="0" smtClean="0"/>
              <a:t> </a:t>
            </a:r>
            <a:r>
              <a:rPr lang="ar-IQ" dirty="0" smtClean="0"/>
              <a:t>      بعد اكمال التشغيل التجريبي بنجاح لاخرالوحدات   تتم المباشرة بالفحص النهائي للمشروع مخلال تشغيل كافة الوحدات في ان واحد للفترة الزمنية المحددة في العقد </a:t>
            </a:r>
            <a:r>
              <a:rPr lang="ar-IQ" b="1" dirty="0" smtClean="0"/>
              <a:t>(عادة 72 ساعة متواصلة ) </a:t>
            </a:r>
            <a:r>
              <a:rPr lang="ar-IQ" dirty="0" smtClean="0"/>
              <a:t>يتم التأكد خلالها من ان معدلات اداء الاجهزة والمعدات من حيث كمية الانتاج ومواصفاته ودرجات الحرارة والضغوط و سرعة الجريان وما شابه ذلك مطابقة لمتطلبات العقد . وبنجاح هذا الفحص تصدر شهادة الفحص النهائي للمشروع .</a:t>
            </a:r>
          </a:p>
          <a:p>
            <a:pPr marL="514350" indent="-514350">
              <a:buNone/>
            </a:pPr>
            <a:r>
              <a:rPr lang="ar-IQ" b="1" dirty="0" smtClean="0"/>
              <a:t>3.    </a:t>
            </a:r>
            <a:r>
              <a:rPr lang="ar-IQ" b="1" u="sng" dirty="0" smtClean="0"/>
              <a:t>شهادة الاستلام الاولي للمشروع  </a:t>
            </a:r>
            <a:r>
              <a:rPr lang="en-US" b="1" u="sng" dirty="0" smtClean="0"/>
              <a:t>Preliminary Acceptance Certificate(PRC)</a:t>
            </a:r>
            <a:endParaRPr lang="ar-IQ" b="1" u="sng" dirty="0" smtClean="0"/>
          </a:p>
          <a:p>
            <a:pPr marL="514350" indent="-514350">
              <a:buNone/>
            </a:pPr>
            <a:r>
              <a:rPr lang="ar-IQ" dirty="0" smtClean="0"/>
              <a:t>       تصدرهذه الشهادة استنادا الى توصية </a:t>
            </a:r>
            <a:r>
              <a:rPr lang="ar-IQ" b="1" dirty="0" smtClean="0"/>
              <a:t>(لجنة استلام المشروع) </a:t>
            </a:r>
            <a:r>
              <a:rPr lang="ar-IQ" dirty="0" smtClean="0"/>
              <a:t>وذلك بعد تحقق الفحص النهائي الناجح اضافة الى اكمال اعمال الهندسة المدنية والابنية والطرق والمرافق الاخرى في المشروع وصدور شهادات تسلمها .ان اصدار شهادة الاستلام الاولي للمشروع من قبل صاحب العمل (جهة التعاقد) يؤيد اكمال الاعمال وتتوقف عنده الغرامات التأخيرية (ان وجدت) .</a:t>
            </a:r>
          </a:p>
          <a:p>
            <a:pPr marL="514350" indent="-514350">
              <a:buNone/>
            </a:pPr>
            <a:r>
              <a:rPr lang="ar-IQ" dirty="0" smtClean="0"/>
              <a:t>       بهذا يصبح المشروع  جاهز للتشغيل التجاري . وتبدا  فترة الصيانة التي تبلغ عادة  </a:t>
            </a:r>
            <a:r>
              <a:rPr lang="ar-IQ" b="1" u="sng" dirty="0" smtClean="0"/>
              <a:t>(12) شهر</a:t>
            </a:r>
            <a:r>
              <a:rPr lang="ar-IQ" dirty="0" smtClean="0"/>
              <a:t> اعتبارا من تاريخ الاستلام المثبت في شهادة الاستلام الاولي للمشروع .</a:t>
            </a:r>
          </a:p>
          <a:p>
            <a:pPr marL="514350" indent="-514350">
              <a:buNone/>
            </a:pPr>
            <a:r>
              <a:rPr lang="ar-IQ" b="1" dirty="0" smtClean="0"/>
              <a:t>4.    </a:t>
            </a:r>
            <a:r>
              <a:rPr lang="ar-IQ" b="1" u="sng" dirty="0" smtClean="0"/>
              <a:t>شهادة القبول النهائي للمشروع   </a:t>
            </a:r>
            <a:r>
              <a:rPr lang="en-US" b="1" u="sng" dirty="0" smtClean="0"/>
              <a:t> Final Acceptance Certificate(FAC)</a:t>
            </a:r>
            <a:r>
              <a:rPr lang="ar-IQ" dirty="0" smtClean="0"/>
              <a:t>   </a:t>
            </a:r>
          </a:p>
          <a:p>
            <a:pPr marL="514350" indent="-514350">
              <a:buNone/>
            </a:pPr>
            <a:r>
              <a:rPr lang="ar-IQ" dirty="0" smtClean="0"/>
              <a:t>        بانتهاء فترة صيانة المشروع يتم تشكيل (</a:t>
            </a:r>
            <a:r>
              <a:rPr lang="ar-IQ" b="1" dirty="0" smtClean="0"/>
              <a:t>لجنة الاستلام النهائي للمشروع) </a:t>
            </a:r>
            <a:r>
              <a:rPr lang="ar-IQ" dirty="0" smtClean="0"/>
              <a:t>التي تتولى الكشف على مكونات المشروع وفي حالة عدم وجود نواقص يتم اصدار </a:t>
            </a:r>
            <a:r>
              <a:rPr lang="ar-IQ" b="1" dirty="0" smtClean="0"/>
              <a:t>شهادة القبول النهائي  </a:t>
            </a:r>
            <a:r>
              <a:rPr lang="en-US" b="1" dirty="0" smtClean="0"/>
              <a:t> (Final Acceptance Certificate) </a:t>
            </a:r>
            <a:r>
              <a:rPr lang="ar-IQ" b="1" dirty="0" smtClean="0"/>
              <a:t>  . </a:t>
            </a:r>
            <a:r>
              <a:rPr lang="ar-IQ" dirty="0" smtClean="0"/>
              <a:t>وتعتبر هذه الشهادة دليلا على ايفاء المقاول بكافة التزاماته التعاقدية  ويتم بموجبها تسوية حسابه وابراء ذمته واطلاق كفالة حسن التنفيذ .</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1">
            <a:schemeClr val="accent3"/>
          </a:lnRef>
          <a:fillRef idx="2">
            <a:schemeClr val="accent3"/>
          </a:fillRef>
          <a:effectRef idx="1">
            <a:schemeClr val="accent3"/>
          </a:effectRef>
          <a:fontRef idx="minor">
            <a:schemeClr val="dk1"/>
          </a:fontRef>
        </p:style>
        <p:txBody>
          <a:bodyPr>
            <a:noAutofit/>
          </a:bodyPr>
          <a:lstStyle/>
          <a:p>
            <a:r>
              <a:rPr lang="ar-IQ" sz="3200" b="1" dirty="0" smtClean="0"/>
              <a:t>المشاكل والمعوقات المحتملة في عقود المشاريع</a:t>
            </a:r>
            <a:endParaRPr lang="ar-SA" sz="3200" b="1" dirty="0"/>
          </a:p>
        </p:txBody>
      </p:sp>
      <p:sp>
        <p:nvSpPr>
          <p:cNvPr id="3" name="Content Placeholder 2"/>
          <p:cNvSpPr>
            <a:spLocks noGrp="1"/>
          </p:cNvSpPr>
          <p:nvPr>
            <p:ph idx="1"/>
          </p:nvPr>
        </p:nvSpPr>
        <p:spPr>
          <a:xfrm>
            <a:off x="457200" y="914400"/>
            <a:ext cx="8229600" cy="5211763"/>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ar-SA" sz="2800" b="1" dirty="0" smtClean="0"/>
              <a:t>يواجه تنفيذ المشاريع معوقات فنية ومالية وادارية محتملة قبل وبعد التعاقد تؤدي الى تلكؤ عملية التنفيذ او حتى توقفها , اهمها :</a:t>
            </a:r>
          </a:p>
          <a:p>
            <a:r>
              <a:rPr lang="ar-SA" sz="2800" u="sng" dirty="0" smtClean="0"/>
              <a:t>قبل التعاقد :</a:t>
            </a:r>
          </a:p>
          <a:p>
            <a:pPr marL="514350" indent="-514350">
              <a:buFont typeface="+mj-lt"/>
              <a:buAutoNum type="arabicPeriod"/>
            </a:pPr>
            <a:r>
              <a:rPr lang="ar-SA" sz="2400" dirty="0" smtClean="0"/>
              <a:t>عدم وجود دراسة جدوى فنية اقتصادية للمشروع.</a:t>
            </a:r>
          </a:p>
          <a:p>
            <a:pPr marL="514350" indent="-514350">
              <a:buFont typeface="+mj-lt"/>
              <a:buAutoNum type="arabicPeriod"/>
            </a:pPr>
            <a:r>
              <a:rPr lang="ar-SA" sz="2400" dirty="0" smtClean="0"/>
              <a:t>وثائق المناقصة غير كاملة من حيث المتطلبات الفنية لجهة التعاقد .</a:t>
            </a:r>
          </a:p>
          <a:p>
            <a:pPr marL="514350" indent="-514350">
              <a:buFont typeface="+mj-lt"/>
              <a:buAutoNum type="arabicPeriod"/>
            </a:pPr>
            <a:r>
              <a:rPr lang="ar-SA" sz="2400" dirty="0" smtClean="0"/>
              <a:t>نقص في المعلومات الضرورية لتسعيرالعطاء .</a:t>
            </a:r>
          </a:p>
          <a:p>
            <a:pPr marL="514350" indent="-514350">
              <a:buFont typeface="+mj-lt"/>
              <a:buAutoNum type="arabicPeriod"/>
            </a:pPr>
            <a:r>
              <a:rPr lang="ar-SA" sz="2400" dirty="0" smtClean="0"/>
              <a:t>الكلفة التخمينية للمشروع غير دقيقة ( قديمة او لاتعتمد مصادر موثوقة ).</a:t>
            </a:r>
          </a:p>
          <a:p>
            <a:pPr marL="514350" indent="-514350">
              <a:buFont typeface="+mj-lt"/>
              <a:buAutoNum type="arabicPeriod"/>
            </a:pPr>
            <a:r>
              <a:rPr lang="ar-SA" sz="2400" dirty="0" smtClean="0"/>
              <a:t>تكرار اعادة اعلان المناقصة بسبب عدم المشاركة .</a:t>
            </a:r>
          </a:p>
          <a:p>
            <a:pPr marL="514350" indent="-514350">
              <a:buFont typeface="+mj-lt"/>
              <a:buAutoNum type="arabicPeriod"/>
            </a:pPr>
            <a:r>
              <a:rPr lang="ar-SA" sz="2400" dirty="0" smtClean="0"/>
              <a:t>التأخر في تحليل المناقصة والتوصية بالاحالة .</a:t>
            </a:r>
          </a:p>
          <a:p>
            <a:pPr marL="514350" indent="-514350">
              <a:buFont typeface="+mj-lt"/>
              <a:buAutoNum type="arabicPeriod"/>
            </a:pPr>
            <a:r>
              <a:rPr lang="ar-SA" sz="2400" dirty="0" smtClean="0"/>
              <a:t>الاحالة قبل التأكد من توفر التخصيصات المالية للمشروع .</a:t>
            </a:r>
          </a:p>
          <a:p>
            <a:pPr marL="514350" indent="-514350">
              <a:buNone/>
            </a:pPr>
            <a:endParaRPr lang="ar-SA" sz="2400" dirty="0" smtClean="0"/>
          </a:p>
          <a:p>
            <a:pPr marL="514350" indent="-514350">
              <a:buFont typeface="+mj-lt"/>
              <a:buAutoNum type="arabicPeriod"/>
            </a:pPr>
            <a:endParaRPr lang="ar-SA" sz="2400" dirty="0" smtClean="0"/>
          </a:p>
          <a:p>
            <a:pPr marL="514350" indent="-514350">
              <a:buFont typeface="+mj-lt"/>
              <a:buAutoNum type="arabicPeriod"/>
            </a:pPr>
            <a:endParaRPr lang="ar-SA" sz="2400" dirty="0" smtClean="0"/>
          </a:p>
          <a:p>
            <a:pPr marL="514350" indent="-514350">
              <a:buFont typeface="+mj-lt"/>
              <a:buAutoNum type="arabicPeriod"/>
            </a:pPr>
            <a:endParaRPr lang="ar-SA" dirty="0" smtClean="0"/>
          </a:p>
          <a:p>
            <a:pPr marL="514350" indent="-514350">
              <a:buFont typeface="+mj-lt"/>
              <a:buAutoNum type="arabicPeriod"/>
            </a:pP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1">
            <a:schemeClr val="accent3"/>
          </a:lnRef>
          <a:fillRef idx="2">
            <a:schemeClr val="accent3"/>
          </a:fillRef>
          <a:effectRef idx="1">
            <a:schemeClr val="accent3"/>
          </a:effectRef>
          <a:fontRef idx="minor">
            <a:schemeClr val="dk1"/>
          </a:fontRef>
        </p:style>
        <p:txBody>
          <a:bodyPr>
            <a:noAutofit/>
          </a:bodyPr>
          <a:lstStyle/>
          <a:p>
            <a:r>
              <a:rPr lang="ar-IQ" sz="3200" b="1" dirty="0" smtClean="0"/>
              <a:t>المشاكل والمعوقات المحتملة في عقود المشاريع</a:t>
            </a:r>
            <a:endParaRPr lang="ar-SA" sz="3200" b="1" dirty="0"/>
          </a:p>
        </p:txBody>
      </p:sp>
      <p:sp>
        <p:nvSpPr>
          <p:cNvPr id="3" name="Content Placeholder 2"/>
          <p:cNvSpPr>
            <a:spLocks noGrp="1"/>
          </p:cNvSpPr>
          <p:nvPr>
            <p:ph idx="1"/>
          </p:nvPr>
        </p:nvSpPr>
        <p:spPr>
          <a:xfrm>
            <a:off x="457200" y="914400"/>
            <a:ext cx="8229600" cy="5211763"/>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514350" indent="-514350">
              <a:buNone/>
            </a:pPr>
            <a:endParaRPr lang="ar-IQ" sz="2800" dirty="0" smtClean="0"/>
          </a:p>
          <a:p>
            <a:pPr marL="514350" indent="-514350"/>
            <a:r>
              <a:rPr lang="ar-IQ" sz="2800" b="1" u="sng" dirty="0" smtClean="0"/>
              <a:t>بعد التعاقد :</a:t>
            </a:r>
          </a:p>
          <a:p>
            <a:pPr marL="514350" indent="-514350">
              <a:buFont typeface="+mj-lt"/>
              <a:buAutoNum type="arabicPeriod"/>
            </a:pPr>
            <a:r>
              <a:rPr lang="ar-IQ" sz="2800" dirty="0" smtClean="0"/>
              <a:t>المقاول ليس له الخبرة التخصصية في الاعمال المماثلة </a:t>
            </a:r>
          </a:p>
          <a:p>
            <a:pPr marL="514350" indent="-514350">
              <a:buFont typeface="+mj-lt"/>
              <a:buAutoNum type="arabicPeriod"/>
            </a:pPr>
            <a:r>
              <a:rPr lang="ar-IQ" sz="2800" dirty="0" smtClean="0"/>
              <a:t>معوقات مصرفية بتقديم ضمان حسن التنفيذ .</a:t>
            </a:r>
            <a:endParaRPr lang="ar-IQ" sz="2800" u="sng" dirty="0" smtClean="0"/>
          </a:p>
          <a:p>
            <a:pPr marL="514350" indent="-514350">
              <a:buFont typeface="+mj-lt"/>
              <a:buAutoNum type="arabicPeriod"/>
            </a:pPr>
            <a:r>
              <a:rPr lang="ar-IQ" sz="2800" dirty="0" smtClean="0"/>
              <a:t>طلب اعمال اضافية وحصول زيادات غير محسوبة في حجم العمل.</a:t>
            </a:r>
          </a:p>
          <a:p>
            <a:pPr marL="514350" indent="-514350">
              <a:buFont typeface="+mj-lt"/>
              <a:buAutoNum type="arabicPeriod"/>
            </a:pPr>
            <a:r>
              <a:rPr lang="ar-IQ" sz="2800" dirty="0" smtClean="0"/>
              <a:t>تأخر فتح الاعتماد المصرفي للمقاول </a:t>
            </a:r>
            <a:r>
              <a:rPr lang="en-US" sz="2800" dirty="0" smtClean="0"/>
              <a:t> (L / C)</a:t>
            </a:r>
            <a:r>
              <a:rPr lang="ar-IQ" sz="2800" dirty="0" smtClean="0"/>
              <a:t> وتفعيل العقد .</a:t>
            </a:r>
          </a:p>
          <a:p>
            <a:pPr marL="514350" indent="-514350">
              <a:buFont typeface="+mj-lt"/>
              <a:buAutoNum type="arabicPeriod"/>
            </a:pPr>
            <a:r>
              <a:rPr lang="ar-IQ" sz="2800" dirty="0" smtClean="0"/>
              <a:t>تأخر جهة التعاقد في صرف مستحقات المقاول . </a:t>
            </a:r>
          </a:p>
          <a:p>
            <a:pPr marL="514350" indent="-514350">
              <a:buFont typeface="+mj-lt"/>
              <a:buAutoNum type="arabicPeriod"/>
            </a:pPr>
            <a:r>
              <a:rPr lang="ar-IQ" sz="2800" dirty="0" smtClean="0"/>
              <a:t>تأخر شحن المواد والمعدات واخراجها الكمركي </a:t>
            </a:r>
          </a:p>
          <a:p>
            <a:pPr marL="514350" indent="-514350">
              <a:buFont typeface="+mj-lt"/>
              <a:buAutoNum type="arabicPeriod"/>
            </a:pPr>
            <a:r>
              <a:rPr lang="ar-IQ" sz="2800" dirty="0" smtClean="0"/>
              <a:t> المواد المجهزة الى موقع العمل دون المستوى المطلوب.</a:t>
            </a:r>
          </a:p>
          <a:p>
            <a:pPr marL="514350" indent="-514350">
              <a:buFont typeface="+mj-lt"/>
              <a:buAutoNum type="arabicPeriod"/>
            </a:pPr>
            <a:r>
              <a:rPr lang="ar-IQ" sz="2800" dirty="0" smtClean="0"/>
              <a:t> التشغيل التجريبي للمشروع لايعطي المعدلات الانتاجية المثبتة في العقد او ان المنتوج دون المواصفات الفنية المطلوبة .</a:t>
            </a:r>
          </a:p>
          <a:p>
            <a:pPr marL="514350" indent="-514350">
              <a:buFont typeface="+mj-lt"/>
              <a:buAutoNum type="arabicPeriod"/>
            </a:pPr>
            <a:endParaRPr lang="ar-SA"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1">
            <a:schemeClr val="accent3"/>
          </a:lnRef>
          <a:fillRef idx="2">
            <a:schemeClr val="accent3"/>
          </a:fillRef>
          <a:effectRef idx="1">
            <a:schemeClr val="accent3"/>
          </a:effectRef>
          <a:fontRef idx="minor">
            <a:schemeClr val="dk1"/>
          </a:fontRef>
        </p:style>
        <p:txBody>
          <a:bodyPr>
            <a:noAutofit/>
          </a:bodyPr>
          <a:lstStyle/>
          <a:p>
            <a:r>
              <a:rPr lang="ar-IQ" sz="3200" b="1" dirty="0" smtClean="0"/>
              <a:t>مبادىء اساسية لتنفيذ عقود المشاريع النفطية والبتروكيماوية</a:t>
            </a:r>
            <a:endParaRPr lang="ar-SA" sz="3200" b="1" dirty="0"/>
          </a:p>
        </p:txBody>
      </p:sp>
      <p:sp>
        <p:nvSpPr>
          <p:cNvPr id="3" name="Content Placeholder 2"/>
          <p:cNvSpPr>
            <a:spLocks noGrp="1"/>
          </p:cNvSpPr>
          <p:nvPr>
            <p:ph idx="1"/>
          </p:nvPr>
        </p:nvSpPr>
        <p:spPr>
          <a:xfrm>
            <a:off x="457200" y="914400"/>
            <a:ext cx="8229600" cy="5715000"/>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ar-IQ" sz="2800" b="1" u="sng" dirty="0" smtClean="0"/>
              <a:t>نجاح اجراءات التعاقد وفعاليات تنفيذ المشاريع النفطية والبتروكيماوية تتطلب تطبيق جملة مبادىء اهمها :</a:t>
            </a:r>
          </a:p>
          <a:p>
            <a:pPr marL="514350" indent="-514350">
              <a:buFont typeface="+mj-lt"/>
              <a:buAutoNum type="arabicPeriod"/>
            </a:pPr>
            <a:r>
              <a:rPr lang="ar-IQ" sz="2400" dirty="0" smtClean="0"/>
              <a:t>اجراءات التعاقد والتنفيذ يجب ان تتم وفق الخطوات العشرة القياسية اعلاه .</a:t>
            </a:r>
          </a:p>
          <a:p>
            <a:pPr marL="514350" indent="-514350">
              <a:buFont typeface="+mj-lt"/>
              <a:buAutoNum type="arabicPeriod"/>
            </a:pPr>
            <a:r>
              <a:rPr lang="ar-IQ" sz="2400" dirty="0" smtClean="0"/>
              <a:t>ان السيربالخطوات العشرة هو عمل جماعي يوجب الالتزام بروح هذا العمل.</a:t>
            </a:r>
          </a:p>
          <a:p>
            <a:pPr marL="514350" indent="-514350">
              <a:buFont typeface="+mj-lt"/>
              <a:buAutoNum type="arabicPeriod"/>
            </a:pPr>
            <a:r>
              <a:rPr lang="ar-IQ" sz="2400" dirty="0" smtClean="0"/>
              <a:t>ان العقد الجيد يدير نفسه بنفسه اثناء التنفيذ ويجب كتابته بشيىء من التفصيل  .</a:t>
            </a:r>
          </a:p>
          <a:p>
            <a:pPr marL="514350" indent="-514350">
              <a:buFont typeface="+mj-lt"/>
              <a:buAutoNum type="arabicPeriod"/>
            </a:pPr>
            <a:r>
              <a:rPr lang="ar-IQ" sz="2400" dirty="0" smtClean="0"/>
              <a:t>النظرة الحديثة هي ان طرفي العقد هم شركاء وليسوا خصوم .</a:t>
            </a:r>
          </a:p>
          <a:p>
            <a:pPr marL="514350" indent="-514350">
              <a:buFont typeface="+mj-lt"/>
              <a:buAutoNum type="arabicPeriod"/>
            </a:pPr>
            <a:r>
              <a:rPr lang="ar-IQ" sz="2400" dirty="0" smtClean="0"/>
              <a:t>المشروع الناجح هو الذي ينفذ بالمواصفات المطلوبة ضمن المدة المحددة و دون تجاوز التخصيصات .</a:t>
            </a:r>
          </a:p>
          <a:p>
            <a:pPr marL="514350" indent="-514350">
              <a:buFont typeface="+mj-lt"/>
              <a:buAutoNum type="arabicPeriod"/>
            </a:pPr>
            <a:r>
              <a:rPr lang="ar-IQ" sz="2400" dirty="0" smtClean="0"/>
              <a:t>ان تنفيذ اعمال المشاريع يتطلب توفر خمسة انواع من الموارد المتمثلة :</a:t>
            </a:r>
          </a:p>
          <a:p>
            <a:pPr marL="514350" indent="-514350">
              <a:buNone/>
            </a:pPr>
            <a:r>
              <a:rPr lang="ar-IQ" sz="2400" dirty="0" smtClean="0"/>
              <a:t>      الموارد البشرية</a:t>
            </a:r>
            <a:r>
              <a:rPr lang="en-US" sz="2400" dirty="0" smtClean="0"/>
              <a:t> </a:t>
            </a:r>
            <a:r>
              <a:rPr lang="ar-SA" sz="2400" dirty="0" smtClean="0"/>
              <a:t> </a:t>
            </a:r>
            <a:r>
              <a:rPr lang="en-US" sz="2400" dirty="0" smtClean="0"/>
              <a:t> </a:t>
            </a:r>
            <a:r>
              <a:rPr lang="en-US" sz="2400" b="1" dirty="0" smtClean="0"/>
              <a:t>(Manpower) </a:t>
            </a:r>
            <a:r>
              <a:rPr lang="ar-IQ" sz="2400" dirty="0" smtClean="0"/>
              <a:t>والموارد المالية (</a:t>
            </a:r>
            <a:r>
              <a:rPr lang="en-US" sz="2400" dirty="0" smtClean="0"/>
              <a:t> </a:t>
            </a:r>
            <a:r>
              <a:rPr lang="en-US" sz="2400" b="1" dirty="0" smtClean="0"/>
              <a:t>(Money</a:t>
            </a:r>
            <a:r>
              <a:rPr lang="ar-IQ" sz="2400" dirty="0" smtClean="0"/>
              <a:t>والمواد </a:t>
            </a:r>
            <a:r>
              <a:rPr lang="en-US" sz="2400" dirty="0" smtClean="0"/>
              <a:t> </a:t>
            </a:r>
            <a:r>
              <a:rPr lang="en-US" sz="2400" b="1" dirty="0" smtClean="0"/>
              <a:t>(Materials)</a:t>
            </a:r>
            <a:r>
              <a:rPr lang="ar-IQ" sz="2400" dirty="0" smtClean="0"/>
              <a:t> والاليات </a:t>
            </a:r>
            <a:r>
              <a:rPr lang="en-US" sz="2400" dirty="0" smtClean="0"/>
              <a:t> </a:t>
            </a:r>
            <a:r>
              <a:rPr lang="en-US" sz="2400" b="1" dirty="0" smtClean="0"/>
              <a:t>(Machinery)</a:t>
            </a:r>
            <a:r>
              <a:rPr lang="ar-IQ" sz="2400" dirty="0" smtClean="0"/>
              <a:t>والادارة </a:t>
            </a:r>
            <a:r>
              <a:rPr lang="en-US" sz="2400" dirty="0" smtClean="0"/>
              <a:t> </a:t>
            </a:r>
            <a:r>
              <a:rPr lang="en-US" sz="2400" b="1" dirty="0" smtClean="0"/>
              <a:t>(Management )</a:t>
            </a:r>
            <a:r>
              <a:rPr lang="ar-IQ" sz="2400" dirty="0" smtClean="0"/>
              <a:t>ضمن ما يسمى بنظرية الموارد الخمسة او </a:t>
            </a:r>
            <a:r>
              <a:rPr lang="en-US" sz="2400" dirty="0" smtClean="0"/>
              <a:t> </a:t>
            </a:r>
            <a:r>
              <a:rPr lang="en-US" sz="2400" b="1" dirty="0" smtClean="0"/>
              <a:t>(5M Theory )</a:t>
            </a:r>
            <a:r>
              <a:rPr lang="ar-IQ" sz="2400" dirty="0" smtClean="0"/>
              <a:t>.حيث تشكل الادارة </a:t>
            </a:r>
            <a:r>
              <a:rPr lang="ar-IQ" sz="2400" b="1" dirty="0" smtClean="0"/>
              <a:t>(بمعنى القيادة )</a:t>
            </a:r>
            <a:r>
              <a:rPr lang="ar-IQ" sz="2400" dirty="0" smtClean="0"/>
              <a:t> المورد الاهم من بين هذه الموارد جميعا .</a:t>
            </a:r>
            <a:endParaRPr lang="ar-SA"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r>
              <a:rPr lang="ar-SA" sz="3200" b="1" dirty="0" smtClean="0"/>
              <a:t>العقود في القانون المدني العراقي</a:t>
            </a:r>
            <a:endParaRPr lang="ar-SA" sz="3200" b="1" dirty="0"/>
          </a:p>
        </p:txBody>
      </p:sp>
      <p:sp>
        <p:nvSpPr>
          <p:cNvPr id="3" name="Content Placeholder 2"/>
          <p:cNvSpPr>
            <a:spLocks noGrp="1"/>
          </p:cNvSpPr>
          <p:nvPr>
            <p:ph idx="1"/>
          </p:nvPr>
        </p:nvSpPr>
        <p:spPr>
          <a:xfrm>
            <a:off x="457200" y="990600"/>
            <a:ext cx="8229600" cy="5135563"/>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buNone/>
            </a:pPr>
            <a:r>
              <a:rPr lang="ar-SA" sz="2400" b="1" u="sng" dirty="0" smtClean="0"/>
              <a:t>استنادا الى القانون المدني العراقي رقم (40) لسنة 1951 المعدل :</a:t>
            </a:r>
          </a:p>
          <a:p>
            <a:pPr>
              <a:buNone/>
            </a:pPr>
            <a:r>
              <a:rPr lang="ar-SA" sz="2400" b="1" u="sng" dirty="0" smtClean="0"/>
              <a:t>تعريف العقد :</a:t>
            </a:r>
          </a:p>
          <a:p>
            <a:r>
              <a:rPr lang="ar-SA" sz="2400" dirty="0" smtClean="0"/>
              <a:t>هو ارتباط </a:t>
            </a:r>
            <a:r>
              <a:rPr lang="ar-SA" sz="2400" b="1" u="sng" dirty="0" smtClean="0"/>
              <a:t>الايجاب</a:t>
            </a:r>
            <a:r>
              <a:rPr lang="ar-SA" sz="2400" dirty="0" smtClean="0"/>
              <a:t> الصادر من احد العاقدين </a:t>
            </a:r>
            <a:r>
              <a:rPr lang="ar-SA" sz="2400" b="1" u="sng" dirty="0" smtClean="0"/>
              <a:t>بقبول</a:t>
            </a:r>
            <a:r>
              <a:rPr lang="ar-SA" sz="2400" b="1" dirty="0" smtClean="0"/>
              <a:t> </a:t>
            </a:r>
            <a:r>
              <a:rPr lang="ar-SA" sz="2400" dirty="0" smtClean="0"/>
              <a:t>الاخر على نحو يثبت اثره في المعقود عليه .   </a:t>
            </a:r>
            <a:r>
              <a:rPr lang="ar-SA" sz="1400" b="1" dirty="0" smtClean="0"/>
              <a:t>( مادة 73 مدني )</a:t>
            </a:r>
            <a:endParaRPr lang="ar-SA" sz="2400" b="1" dirty="0" smtClean="0"/>
          </a:p>
          <a:p>
            <a:endParaRPr lang="ar-SA" sz="2400" b="1" u="sng" dirty="0" smtClean="0"/>
          </a:p>
          <a:p>
            <a:endParaRPr lang="ar-SA" sz="2400" b="1" u="sng" dirty="0"/>
          </a:p>
          <a:p>
            <a:endParaRPr lang="ar-SA" sz="2400" b="1" u="sng" dirty="0" smtClean="0"/>
          </a:p>
          <a:p>
            <a:endParaRPr lang="ar-SA" sz="2400" b="1" u="sng" dirty="0"/>
          </a:p>
          <a:p>
            <a:r>
              <a:rPr lang="ar-SA" sz="2400" dirty="0" smtClean="0"/>
              <a:t>الايجاب والقبول هو كل لفظين مستعملين عرفا لانشاء العقد . واي لفظ صدر اولا هو </a:t>
            </a:r>
            <a:r>
              <a:rPr lang="ar-SA" sz="2400" u="sng" dirty="0" smtClean="0"/>
              <a:t>ايجاب</a:t>
            </a:r>
            <a:r>
              <a:rPr lang="ar-SA" sz="2400" dirty="0" smtClean="0"/>
              <a:t>  والثاني هو</a:t>
            </a:r>
            <a:r>
              <a:rPr lang="ar-SA" sz="2400" u="sng" dirty="0" smtClean="0"/>
              <a:t> قبول </a:t>
            </a:r>
            <a:r>
              <a:rPr lang="ar-SA" sz="2400" dirty="0" smtClean="0"/>
              <a:t>  </a:t>
            </a:r>
            <a:r>
              <a:rPr lang="ar-SA" sz="1400" b="1" dirty="0" smtClean="0"/>
              <a:t>( مادة 77مدني )</a:t>
            </a:r>
          </a:p>
          <a:p>
            <a:pPr>
              <a:buNone/>
            </a:pPr>
            <a:r>
              <a:rPr lang="ar-SA" sz="2400" b="1" u="sng" dirty="0" smtClean="0"/>
              <a:t>اركان العقد :</a:t>
            </a:r>
          </a:p>
          <a:p>
            <a:r>
              <a:rPr lang="ar-SA" sz="2400" dirty="0" smtClean="0"/>
              <a:t>لكي يعتبر العقد </a:t>
            </a:r>
            <a:r>
              <a:rPr lang="ar-SA" sz="2400" u="sng" dirty="0" smtClean="0"/>
              <a:t>صحيحا</a:t>
            </a:r>
            <a:r>
              <a:rPr lang="ar-SA" sz="2400" dirty="0" smtClean="0"/>
              <a:t> من الناحية القانونية يجب ان تتوفر فيه الاركان الثلاثة </a:t>
            </a:r>
          </a:p>
          <a:p>
            <a:pPr>
              <a:buNone/>
            </a:pPr>
            <a:r>
              <a:rPr lang="ar-SA" sz="2400" dirty="0" smtClean="0"/>
              <a:t>    </a:t>
            </a:r>
            <a:r>
              <a:rPr lang="ar-SA" sz="2400" b="1" dirty="0" smtClean="0"/>
              <a:t>(التراضي و المحل والسبب )</a:t>
            </a:r>
            <a:r>
              <a:rPr lang="ar-SA" sz="2400" dirty="0" smtClean="0"/>
              <a:t>  وبعكسه فانه يعتبر</a:t>
            </a:r>
            <a:r>
              <a:rPr lang="ar-SA" sz="2400" u="sng" dirty="0" smtClean="0"/>
              <a:t> باطلا </a:t>
            </a:r>
            <a:r>
              <a:rPr lang="ar-SA" sz="2400" dirty="0" smtClean="0"/>
              <a:t> .</a:t>
            </a:r>
            <a:endParaRPr lang="ar-SA" sz="4000" dirty="0"/>
          </a:p>
        </p:txBody>
      </p:sp>
      <p:sp>
        <p:nvSpPr>
          <p:cNvPr id="4" name="Oval 3"/>
          <p:cNvSpPr/>
          <p:nvPr/>
        </p:nvSpPr>
        <p:spPr>
          <a:xfrm>
            <a:off x="3810000" y="2743200"/>
            <a:ext cx="1295400" cy="914400"/>
          </a:xfrm>
          <a:prstGeom prst="ellipse">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dirty="0" smtClean="0"/>
              <a:t>ا</a:t>
            </a:r>
            <a:r>
              <a:rPr lang="ar-SA" sz="2400" b="1" dirty="0" smtClean="0"/>
              <a:t>لعقد</a:t>
            </a:r>
            <a:endParaRPr lang="ar-SA" b="1" dirty="0"/>
          </a:p>
        </p:txBody>
      </p:sp>
      <p:sp>
        <p:nvSpPr>
          <p:cNvPr id="5" name="Left Arrow 4"/>
          <p:cNvSpPr/>
          <p:nvPr/>
        </p:nvSpPr>
        <p:spPr>
          <a:xfrm>
            <a:off x="5105400" y="2819400"/>
            <a:ext cx="2362200" cy="838200"/>
          </a:xfrm>
          <a:prstGeom prst="lef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b="1" dirty="0" smtClean="0"/>
              <a:t>ايجاب الطرف الاول</a:t>
            </a:r>
            <a:r>
              <a:rPr lang="ar-SA" dirty="0" smtClean="0"/>
              <a:t> </a:t>
            </a:r>
            <a:endParaRPr lang="ar-SA" dirty="0"/>
          </a:p>
        </p:txBody>
      </p:sp>
      <p:sp>
        <p:nvSpPr>
          <p:cNvPr id="6" name="Right Arrow 5"/>
          <p:cNvSpPr/>
          <p:nvPr/>
        </p:nvSpPr>
        <p:spPr>
          <a:xfrm>
            <a:off x="1676400" y="2819400"/>
            <a:ext cx="2197608" cy="762000"/>
          </a:xfrm>
          <a:prstGeom prst="righ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b="1" dirty="0" smtClean="0"/>
              <a:t>قبول الطرف الثاني</a:t>
            </a:r>
            <a:endParaRPr lang="ar-SA"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819400"/>
            <a:ext cx="7772400" cy="2057401"/>
          </a:xfrm>
        </p:spPr>
        <p:style>
          <a:lnRef idx="1">
            <a:schemeClr val="accent4"/>
          </a:lnRef>
          <a:fillRef idx="2">
            <a:schemeClr val="accent4"/>
          </a:fillRef>
          <a:effectRef idx="1">
            <a:schemeClr val="accent4"/>
          </a:effectRef>
          <a:fontRef idx="minor">
            <a:schemeClr val="dk1"/>
          </a:fontRef>
        </p:style>
        <p:txBody>
          <a:bodyPr/>
          <a:lstStyle/>
          <a:p>
            <a:pPr algn="ctr"/>
            <a:r>
              <a:rPr lang="en-US" sz="4800" dirty="0" smtClean="0"/>
              <a:t> Thank you For listening</a:t>
            </a:r>
            <a:endParaRPr lang="ar-SA" dirty="0"/>
          </a:p>
        </p:txBody>
      </p:sp>
      <p:sp>
        <p:nvSpPr>
          <p:cNvPr id="3" name="Text Placeholder 2"/>
          <p:cNvSpPr>
            <a:spLocks noGrp="1"/>
          </p:cNvSpPr>
          <p:nvPr>
            <p:ph type="body" idx="1"/>
          </p:nvPr>
        </p:nvSpPr>
        <p:spPr>
          <a:xfrm>
            <a:off x="722313" y="1219201"/>
            <a:ext cx="7772400" cy="1523999"/>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6600" b="1" dirty="0" smtClean="0">
                <a:solidFill>
                  <a:srgbClr val="002060"/>
                </a:solidFill>
              </a:rPr>
              <a:t>شكرا لحسن الاصغاء</a:t>
            </a:r>
            <a:endParaRPr lang="ar-SA" sz="6600"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rmAutofit/>
          </a:bodyPr>
          <a:lstStyle/>
          <a:p>
            <a:r>
              <a:rPr lang="ar-SA" sz="3200" b="1" dirty="0" smtClean="0"/>
              <a:t>العقود في القانون المدني العراقي</a:t>
            </a:r>
            <a:r>
              <a:rPr lang="ar-SA" sz="3200" dirty="0" smtClean="0"/>
              <a:t> </a:t>
            </a:r>
            <a:endParaRPr lang="ar-SA" sz="3200" dirty="0"/>
          </a:p>
        </p:txBody>
      </p:sp>
      <p:sp>
        <p:nvSpPr>
          <p:cNvPr id="3" name="Content Placeholder 2"/>
          <p:cNvSpPr>
            <a:spLocks noGrp="1"/>
          </p:cNvSpPr>
          <p:nvPr>
            <p:ph idx="1"/>
          </p:nvPr>
        </p:nvSpPr>
        <p:spPr>
          <a:xfrm>
            <a:off x="457200" y="990600"/>
            <a:ext cx="8229600" cy="5135563"/>
          </a:xfrm>
        </p:spPr>
        <p:style>
          <a:lnRef idx="1">
            <a:schemeClr val="accent2"/>
          </a:lnRef>
          <a:fillRef idx="2">
            <a:schemeClr val="accent2"/>
          </a:fillRef>
          <a:effectRef idx="1">
            <a:schemeClr val="accent2"/>
          </a:effectRef>
          <a:fontRef idx="minor">
            <a:schemeClr val="dk1"/>
          </a:fontRef>
        </p:style>
        <p:txBody>
          <a:bodyPr>
            <a:normAutofit/>
          </a:bodyPr>
          <a:lstStyle/>
          <a:p>
            <a:pPr marL="457200" indent="-457200">
              <a:buFont typeface="+mj-lt"/>
              <a:buAutoNum type="arabicPeriod"/>
            </a:pPr>
            <a:r>
              <a:rPr lang="ar-SA" sz="2400" b="1" u="sng" dirty="0" smtClean="0"/>
              <a:t>التراضي :</a:t>
            </a:r>
          </a:p>
          <a:p>
            <a:pPr marL="457200" indent="-457200"/>
            <a:r>
              <a:rPr lang="ar-SA" sz="2400" dirty="0" smtClean="0"/>
              <a:t>ان يكون كل من الطرفين المتعاقدين كامل الاهلية .</a:t>
            </a:r>
          </a:p>
          <a:p>
            <a:pPr marL="457200" indent="-457200"/>
            <a:r>
              <a:rPr lang="ar-SA" sz="2400" dirty="0" smtClean="0"/>
              <a:t>ان لايكون هناك اكراه من طرف تجاه الطرف الاخر .</a:t>
            </a:r>
          </a:p>
          <a:p>
            <a:pPr marL="457200" indent="-457200"/>
            <a:r>
              <a:rPr lang="ar-SA" sz="2400" dirty="0" smtClean="0"/>
              <a:t>ان لا يقع غلط في محل العقد .</a:t>
            </a:r>
          </a:p>
          <a:p>
            <a:pPr marL="457200" indent="-457200">
              <a:buNone/>
            </a:pPr>
            <a:r>
              <a:rPr lang="ar-SA" sz="2400" b="1" u="sng" dirty="0" smtClean="0"/>
              <a:t>2.    المحل :</a:t>
            </a:r>
          </a:p>
          <a:p>
            <a:pPr marL="457200" indent="-457200"/>
            <a:r>
              <a:rPr lang="ar-SA" sz="2400" dirty="0" smtClean="0"/>
              <a:t>لا بد لكل التزام نشأ عن العقد من محل يضاف اليه ويصح ان يكون المحل مالا معينا او منفعة او اي حق مالي اخر ويصح ان يكون عملا او امتناع عن عمل ويجب ان يكون محل العقد معينا غير ممنوع قانونا وغير مخالف للاداب والنظام العام .</a:t>
            </a:r>
          </a:p>
          <a:p>
            <a:pPr marL="457200" indent="-457200">
              <a:buAutoNum type="arabicPeriod" startAt="3"/>
            </a:pPr>
            <a:r>
              <a:rPr lang="ar-SA" sz="2400" b="1" u="sng" dirty="0" smtClean="0"/>
              <a:t>السبب   :</a:t>
            </a:r>
          </a:p>
          <a:p>
            <a:pPr marL="457200" indent="-457200">
              <a:buAutoNum type="arabicPeriod" startAt="3"/>
            </a:pPr>
            <a:r>
              <a:rPr lang="ar-SA" sz="2400" dirty="0" smtClean="0"/>
              <a:t>يكون العقد باطلا اذا التزم المتعاقد دون سبب او بسبب ممنوع قانونا او مخالف للاداب والنظام العام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rmAutofit/>
          </a:bodyPr>
          <a:lstStyle/>
          <a:p>
            <a:r>
              <a:rPr lang="ar-SA" sz="3200" b="1" dirty="0" smtClean="0"/>
              <a:t>العقود في القانون المدني العراقي</a:t>
            </a:r>
            <a:endParaRPr lang="ar-SA" sz="3200" b="1" dirty="0"/>
          </a:p>
        </p:txBody>
      </p:sp>
      <p:sp>
        <p:nvSpPr>
          <p:cNvPr id="3" name="Content Placeholder 2"/>
          <p:cNvSpPr>
            <a:spLocks noGrp="1"/>
          </p:cNvSpPr>
          <p:nvPr>
            <p:ph idx="1"/>
          </p:nvPr>
        </p:nvSpPr>
        <p:spPr>
          <a:xfrm>
            <a:off x="457200" y="990600"/>
            <a:ext cx="8229600" cy="5562600"/>
          </a:xfrm>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ar-SA" b="1" u="sng" dirty="0" smtClean="0"/>
              <a:t>فسخ العقد</a:t>
            </a:r>
            <a:r>
              <a:rPr lang="ar-SA" sz="2800" b="1" u="sng" dirty="0" smtClean="0"/>
              <a:t> :</a:t>
            </a:r>
          </a:p>
          <a:p>
            <a:r>
              <a:rPr lang="ar-SA" sz="2400" dirty="0" smtClean="0"/>
              <a:t>اذ لم يوف احد العاقدين بما وجب عليه بالعقد جاز للعاقد الاخر بعد الاعذار ان يطلب الفسخ مع التعويض ان كان له مقتضى . </a:t>
            </a:r>
            <a:r>
              <a:rPr lang="ar-SA" sz="1800" b="1" dirty="0" smtClean="0"/>
              <a:t>( المادة 177 )</a:t>
            </a:r>
            <a:endParaRPr lang="ar-SA" sz="2400" b="1" dirty="0" smtClean="0"/>
          </a:p>
          <a:p>
            <a:r>
              <a:rPr lang="ar-SA" sz="2400" dirty="0" smtClean="0"/>
              <a:t>يجوز الاتفاق على ان العقد يعتبر مفسوخا من تلقاء نفسه دون حاجة الىحكم قضائي عند عدم الوفاء بالالتزامات الناشئة عنه . </a:t>
            </a:r>
            <a:r>
              <a:rPr lang="ar-SA" sz="1800" b="1" dirty="0" smtClean="0"/>
              <a:t>( المادة 178)</a:t>
            </a:r>
            <a:endParaRPr lang="ar-SA" sz="2400" dirty="0" smtClean="0"/>
          </a:p>
          <a:p>
            <a:pPr>
              <a:buNone/>
            </a:pPr>
            <a:r>
              <a:rPr lang="ar-SA" sz="2800" b="1" u="sng" dirty="0" smtClean="0"/>
              <a:t>العقود في القرآن والشريعة ألاسلامية :</a:t>
            </a:r>
            <a:r>
              <a:rPr lang="ar-SA" sz="2800" dirty="0" smtClean="0"/>
              <a:t> </a:t>
            </a:r>
            <a:endParaRPr lang="ar-SA" sz="2400" dirty="0" smtClean="0"/>
          </a:p>
          <a:p>
            <a:r>
              <a:rPr lang="ar-SA" sz="2400" dirty="0" smtClean="0"/>
              <a:t>مصادر الشريعة اربعة  :</a:t>
            </a:r>
          </a:p>
          <a:p>
            <a:pPr marL="514350" indent="-514350">
              <a:buNone/>
            </a:pPr>
            <a:r>
              <a:rPr lang="ar-SA" sz="2400" dirty="0" smtClean="0"/>
              <a:t>1</a:t>
            </a:r>
            <a:r>
              <a:rPr lang="ar-SA" sz="2000" dirty="0" smtClean="0"/>
              <a:t>- القرآن الكريم   2 – سنة الرسول محمد   3- اجماع الفقهاء     4-  القياس على الاحكام السابقة  </a:t>
            </a:r>
          </a:p>
          <a:p>
            <a:pPr marL="514350" indent="-514350">
              <a:buNone/>
            </a:pPr>
            <a:r>
              <a:rPr lang="ar-SA" sz="2000" dirty="0" smtClean="0"/>
              <a:t>وا</a:t>
            </a:r>
            <a:r>
              <a:rPr lang="ar-SA" sz="2400" dirty="0" smtClean="0"/>
              <a:t>ستنادا للقاعدة الفقهية المعتمدة فان </a:t>
            </a:r>
            <a:r>
              <a:rPr lang="ar-SA" sz="2400" b="1" u="sng" dirty="0" smtClean="0"/>
              <a:t>(العقد شريعة المتعاقدين ) </a:t>
            </a:r>
            <a:r>
              <a:rPr lang="ar-SA" sz="2400" dirty="0" smtClean="0"/>
              <a:t>اي ان الجانب الاهم في العقود هو أيفاء الاطراف المعنية بالتزاماتها التعاقدية  أيا كانت . وقد أكد القرآن الكريم ذلك في سورة المائدة (1)  بصيغة الامر المطلق .                        -------------------</a:t>
            </a:r>
            <a:r>
              <a:rPr lang="ar-SA" sz="2400" b="1" dirty="0" smtClean="0"/>
              <a:t>”  يا أيها الذين آمنوا أوفوا بالعقود  ”------------------</a:t>
            </a:r>
            <a:endParaRPr lang="ar-SA" sz="2400" b="1" u="sn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rmAutofit/>
          </a:bodyPr>
          <a:lstStyle/>
          <a:p>
            <a:r>
              <a:rPr lang="ar-SA" sz="3200" b="1" dirty="0" smtClean="0"/>
              <a:t>عقد المقاولة في القانون المدني </a:t>
            </a:r>
            <a:endParaRPr lang="ar-SA" sz="3200" b="1" dirty="0"/>
          </a:p>
        </p:txBody>
      </p:sp>
      <p:sp>
        <p:nvSpPr>
          <p:cNvPr id="3" name="Content Placeholder 2"/>
          <p:cNvSpPr>
            <a:spLocks noGrp="1"/>
          </p:cNvSpPr>
          <p:nvPr>
            <p:ph idx="1"/>
          </p:nvPr>
        </p:nvSpPr>
        <p:spPr>
          <a:xfrm>
            <a:off x="457200" y="990600"/>
            <a:ext cx="8229600" cy="5135563"/>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ar-SA" sz="2800" b="1" u="sng" dirty="0" smtClean="0"/>
              <a:t>تعريف المقاولة :</a:t>
            </a:r>
            <a:endParaRPr lang="ar-SA" sz="2800" u="sng" dirty="0" smtClean="0"/>
          </a:p>
          <a:p>
            <a:r>
              <a:rPr lang="ar-SA" sz="2400" b="1" dirty="0" smtClean="0">
                <a:solidFill>
                  <a:srgbClr val="FF0000"/>
                </a:solidFill>
              </a:rPr>
              <a:t>عقد به يتعهد احد الطرفين ان يصنع شيئا او يؤدي عملا لقاء اجر يتعهد به الطرف الاخر .</a:t>
            </a:r>
          </a:p>
          <a:p>
            <a:pPr>
              <a:buNone/>
            </a:pPr>
            <a:r>
              <a:rPr lang="ar-SA" sz="2400" dirty="0" smtClean="0"/>
              <a:t>   </a:t>
            </a:r>
            <a:r>
              <a:rPr lang="ar-SA" sz="2400" b="1" u="sng" dirty="0" smtClean="0"/>
              <a:t>  التزامات المقاول </a:t>
            </a:r>
            <a:r>
              <a:rPr lang="ar-SA" sz="2400" dirty="0" smtClean="0"/>
              <a:t>                            </a:t>
            </a:r>
            <a:r>
              <a:rPr lang="ar-SA" sz="2400" b="1" u="sng" dirty="0" smtClean="0"/>
              <a:t>التزامات رب (صاحب ) العمل</a:t>
            </a:r>
          </a:p>
          <a:p>
            <a:pPr>
              <a:buNone/>
            </a:pPr>
            <a:r>
              <a:rPr lang="ar-SA" sz="2400" dirty="0" smtClean="0"/>
              <a:t>   1- القيام بالعمل المتفق عليه .                    1- تسلم العمل (حكما او فعلا). </a:t>
            </a:r>
          </a:p>
          <a:p>
            <a:pPr>
              <a:buNone/>
            </a:pPr>
            <a:r>
              <a:rPr lang="ar-SA" sz="2400" dirty="0" smtClean="0"/>
              <a:t>   2- تسليم العمل بعد اكماله .                      2- دفع مستحقات المقاول .    </a:t>
            </a:r>
          </a:p>
          <a:p>
            <a:pPr>
              <a:buNone/>
            </a:pPr>
            <a:r>
              <a:rPr lang="ar-SA" sz="2400" dirty="0" smtClean="0"/>
              <a:t>   3- ضمان العمل بعد التسليم .                    3- براءة ذمة المقاول</a:t>
            </a:r>
          </a:p>
          <a:p>
            <a:pPr>
              <a:buNone/>
            </a:pPr>
            <a:endParaRPr lang="ar-SA" sz="2400" dirty="0" smtClean="0"/>
          </a:p>
          <a:p>
            <a:pPr>
              <a:buNone/>
            </a:pPr>
            <a:r>
              <a:rPr lang="ar-SA" sz="2400" b="1" u="sng" dirty="0" smtClean="0"/>
              <a:t>انتهاء المقاولة :</a:t>
            </a:r>
          </a:p>
          <a:p>
            <a:r>
              <a:rPr lang="ar-SA" sz="2400" dirty="0" smtClean="0"/>
              <a:t>تنتهي المقاولة باتمام المقاول للعمل المعقود عليه وتسلمه حكما او فعلا . </a:t>
            </a:r>
            <a:r>
              <a:rPr lang="ar-SA" sz="1800" dirty="0" smtClean="0"/>
              <a:t>(م/ 884)</a:t>
            </a:r>
            <a:endParaRPr lang="ar-SA" sz="2400" dirty="0" smtClean="0"/>
          </a:p>
          <a:p>
            <a:r>
              <a:rPr lang="ar-SA" sz="2400" dirty="0" smtClean="0"/>
              <a:t>لرب العمل ان يفسخ العقد ويوقف التنفيذ في اي وقت يشاء قبل اتمامه على ان يعوض المقاول عن جميع ما انفقه من المصروفات وما انجزه من الاعمال وما كان يستطيع كسبه لو انه اتم العمل . </a:t>
            </a:r>
            <a:r>
              <a:rPr lang="ar-SA" sz="1800" dirty="0" smtClean="0"/>
              <a:t>(م /885 )</a:t>
            </a:r>
            <a:endParaRPr lang="ar-SA" sz="2400" dirty="0" smtClean="0"/>
          </a:p>
          <a:p>
            <a:pPr marL="457200" indent="-457200">
              <a:buFont typeface="+mj-lt"/>
              <a:buAutoNum type="arabicPeriod"/>
            </a:pPr>
            <a:endParaRPr lang="ar-SA" sz="20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العقود في التشريعات الدولية</a:t>
            </a:r>
            <a:endParaRPr lang="ar-SA" sz="3200" b="1" dirty="0"/>
          </a:p>
        </p:txBody>
      </p:sp>
      <p:sp>
        <p:nvSpPr>
          <p:cNvPr id="3" name="Content Placeholder 2"/>
          <p:cNvSpPr>
            <a:spLocks noGrp="1"/>
          </p:cNvSpPr>
          <p:nvPr>
            <p:ph idx="1"/>
          </p:nvPr>
        </p:nvSpPr>
        <p:spPr>
          <a:xfrm>
            <a:off x="457200" y="990600"/>
            <a:ext cx="8229600" cy="5562600"/>
          </a:xfrm>
        </p:spPr>
        <p:style>
          <a:lnRef idx="1">
            <a:schemeClr val="accent4"/>
          </a:lnRef>
          <a:fillRef idx="2">
            <a:schemeClr val="accent4"/>
          </a:fillRef>
          <a:effectRef idx="1">
            <a:schemeClr val="accent4"/>
          </a:effectRef>
          <a:fontRef idx="minor">
            <a:schemeClr val="dk1"/>
          </a:fontRef>
        </p:style>
        <p:txBody>
          <a:bodyPr>
            <a:normAutofit fontScale="92500"/>
          </a:bodyPr>
          <a:lstStyle/>
          <a:p>
            <a:r>
              <a:rPr lang="ar-SA" sz="2400" b="1" u="sng" dirty="0" smtClean="0"/>
              <a:t>يشمل تنفيذ المشاريع النفطية </a:t>
            </a:r>
            <a:r>
              <a:rPr lang="ar-SA" sz="2400" b="1" u="sng" dirty="0" smtClean="0"/>
              <a:t>والبتروكيمياوية </a:t>
            </a:r>
            <a:r>
              <a:rPr lang="ar-SA" sz="2400" b="1" u="sng" dirty="0" smtClean="0"/>
              <a:t>عالميا اربعة انواع من العقود</a:t>
            </a:r>
            <a:r>
              <a:rPr lang="ar-SA" sz="2400" dirty="0" smtClean="0"/>
              <a:t> :</a:t>
            </a:r>
          </a:p>
          <a:p>
            <a:pPr marL="457200" indent="-457200">
              <a:buFont typeface="+mj-lt"/>
              <a:buAutoNum type="arabicPeriod"/>
            </a:pPr>
            <a:r>
              <a:rPr lang="ar-SA" sz="2400" dirty="0" smtClean="0"/>
              <a:t>عقود الاشغال ------------------------------------ </a:t>
            </a:r>
            <a:r>
              <a:rPr lang="en-US" sz="2400" dirty="0" smtClean="0"/>
              <a:t> Works Contracts )</a:t>
            </a:r>
            <a:r>
              <a:rPr lang="ar-SA" sz="2400" dirty="0" smtClean="0"/>
              <a:t> )</a:t>
            </a:r>
          </a:p>
          <a:p>
            <a:pPr marL="457200" indent="-457200">
              <a:buFont typeface="+mj-lt"/>
              <a:buAutoNum type="arabicPeriod"/>
            </a:pPr>
            <a:r>
              <a:rPr lang="ar-SA" sz="2400" dirty="0" smtClean="0"/>
              <a:t>عقود تجهيز السلع والخدمات المتصلة بها .(</a:t>
            </a:r>
            <a:r>
              <a:rPr lang="en-US" sz="2400" dirty="0" smtClean="0"/>
              <a:t>( Supply of Goods contracts</a:t>
            </a:r>
            <a:endParaRPr lang="ar-SA" sz="2400" dirty="0" smtClean="0"/>
          </a:p>
          <a:p>
            <a:pPr marL="457200" indent="-457200">
              <a:buFont typeface="+mj-lt"/>
              <a:buAutoNum type="arabicPeriod"/>
            </a:pPr>
            <a:r>
              <a:rPr lang="ar-SA" sz="2400" dirty="0" smtClean="0"/>
              <a:t>عقود الخدمات الاستشارية .--------- </a:t>
            </a:r>
            <a:r>
              <a:rPr lang="en-US" sz="2400" dirty="0" smtClean="0"/>
              <a:t> ( Consultant Service Contracts )</a:t>
            </a:r>
            <a:endParaRPr lang="ar-SA" sz="2400" dirty="0" smtClean="0"/>
          </a:p>
          <a:p>
            <a:pPr marL="457200" indent="-457200">
              <a:buFont typeface="+mj-lt"/>
              <a:buAutoNum type="arabicPeriod"/>
            </a:pPr>
            <a:r>
              <a:rPr lang="ar-SA" sz="2400" dirty="0" smtClean="0"/>
              <a:t>عقود الخدمات غير الاستشارية (</a:t>
            </a:r>
            <a:r>
              <a:rPr lang="en-US" sz="2400" dirty="0" smtClean="0"/>
              <a:t> Non –Consultant Service Contracts</a:t>
            </a:r>
          </a:p>
          <a:p>
            <a:pPr marL="457200" indent="-457200">
              <a:buNone/>
            </a:pPr>
            <a:r>
              <a:rPr lang="en-US" sz="2400" dirty="0" smtClean="0"/>
              <a:t>                                                               </a:t>
            </a:r>
            <a:endParaRPr lang="ar-SA" sz="2400" dirty="0" smtClean="0"/>
          </a:p>
          <a:p>
            <a:pPr marL="457200" indent="-457200">
              <a:buNone/>
            </a:pPr>
            <a:r>
              <a:rPr lang="ar-SA" sz="2400" b="1" u="sng" dirty="0" smtClean="0"/>
              <a:t>وتتوفر على المستوى العالمي العشرات من التشريعات والوثائق النموذجية لتنفيذ كل من هذه الانواع الاربعة من العقود .ومن هذه التشريعات ومواقعها الالكترونية:</a:t>
            </a:r>
          </a:p>
          <a:p>
            <a:pPr marL="457200" indent="-457200"/>
            <a:r>
              <a:rPr lang="ar-SA" sz="2400" dirty="0" smtClean="0"/>
              <a:t>وثائق البنك الدولي   - </a:t>
            </a:r>
            <a:r>
              <a:rPr lang="ar-IQ" sz="2400" dirty="0" smtClean="0"/>
              <a:t>  عربي/ انكليزي                     </a:t>
            </a:r>
            <a:r>
              <a:rPr lang="en-US" sz="2400" b="1" u="sng" dirty="0" smtClean="0"/>
              <a:t>www.worldbank.org</a:t>
            </a:r>
            <a:r>
              <a:rPr lang="ar-SA" sz="2400" dirty="0" smtClean="0"/>
              <a:t> </a:t>
            </a:r>
          </a:p>
          <a:p>
            <a:pPr marL="457200" indent="-457200"/>
            <a:r>
              <a:rPr lang="ar-SA" sz="2400" dirty="0" smtClean="0"/>
              <a:t>وثائق الامم المتحدة  - </a:t>
            </a:r>
            <a:r>
              <a:rPr lang="ar-IQ" sz="2400" dirty="0" smtClean="0"/>
              <a:t> عربي /انكليزي </a:t>
            </a:r>
            <a:r>
              <a:rPr lang="en-US" sz="2400" u="sng" dirty="0" smtClean="0"/>
              <a:t> </a:t>
            </a:r>
            <a:r>
              <a:rPr lang="en-US" sz="2400" b="1" u="sng" dirty="0" smtClean="0">
                <a:hlinkClick r:id="rId2"/>
              </a:rPr>
              <a:t>www.unicitral</a:t>
            </a:r>
            <a:r>
              <a:rPr lang="en-US" sz="2400" b="1" u="sng" dirty="0" smtClean="0"/>
              <a:t> .org</a:t>
            </a:r>
            <a:r>
              <a:rPr lang="en-US" sz="2400" b="1" dirty="0" smtClean="0"/>
              <a:t>       </a:t>
            </a:r>
            <a:r>
              <a:rPr lang="en-US" sz="2400" dirty="0" smtClean="0"/>
              <a:t>                     </a:t>
            </a:r>
          </a:p>
          <a:p>
            <a:pPr marL="457200" indent="-457200"/>
            <a:r>
              <a:rPr lang="ar-SA" sz="2400" dirty="0" smtClean="0"/>
              <a:t>   الوثائق الفدرالية الاميركية  - </a:t>
            </a:r>
            <a:r>
              <a:rPr lang="ar-IQ" sz="2400" dirty="0" smtClean="0"/>
              <a:t>(</a:t>
            </a:r>
            <a:r>
              <a:rPr lang="en-US" sz="2400" dirty="0" smtClean="0"/>
              <a:t>( FAR  </a:t>
            </a:r>
            <a:r>
              <a:rPr lang="ar-SA" sz="2400" dirty="0" smtClean="0"/>
              <a:t>                   </a:t>
            </a:r>
            <a:r>
              <a:rPr lang="ar-IQ" sz="2400" b="1" dirty="0" smtClean="0"/>
              <a:t> </a:t>
            </a:r>
            <a:r>
              <a:rPr lang="en-US" sz="2400" b="1" u="sng" dirty="0" smtClean="0"/>
              <a:t> www.aquisition.gov</a:t>
            </a:r>
            <a:endParaRPr lang="ar-SA" sz="2400" b="1" u="sng" dirty="0" smtClean="0"/>
          </a:p>
          <a:p>
            <a:pPr marL="457200" indent="-457200"/>
            <a:r>
              <a:rPr lang="ar-SA" sz="2400" dirty="0" smtClean="0"/>
              <a:t>  ثائق مجلس المهندسين الاستشاريين العالمي  </a:t>
            </a:r>
            <a:r>
              <a:rPr lang="ar-IQ" sz="2400" dirty="0" smtClean="0"/>
              <a:t>                      </a:t>
            </a:r>
            <a:r>
              <a:rPr lang="en-US" sz="2400" b="1" u="sng" dirty="0" smtClean="0"/>
              <a:t> </a:t>
            </a:r>
            <a:r>
              <a:rPr lang="en-US" sz="2400" b="1" u="sng" dirty="0" smtClean="0">
                <a:hlinkClick r:id="rId3"/>
              </a:rPr>
              <a:t>www.fidic.org</a:t>
            </a:r>
            <a:r>
              <a:rPr lang="en-US" sz="2400" u="sng" dirty="0" smtClean="0"/>
              <a:t> </a:t>
            </a:r>
            <a:endParaRPr lang="ar-SA" sz="2400" u="sng" dirty="0" smtClean="0"/>
          </a:p>
          <a:p>
            <a:pPr marL="457200" indent="-457200"/>
            <a:r>
              <a:rPr lang="ar-SA" sz="2400" dirty="0" smtClean="0"/>
              <a:t>وثائق غرفة التجارة العالمية في باريس </a:t>
            </a:r>
            <a:r>
              <a:rPr lang="ar-IQ" sz="2400" dirty="0" smtClean="0"/>
              <a:t>                          </a:t>
            </a:r>
            <a:r>
              <a:rPr lang="en-US" sz="2400" b="1" u="sng" dirty="0" smtClean="0"/>
              <a:t> www.iccwbo.org</a:t>
            </a:r>
            <a:endParaRPr lang="ar-SA" sz="2400" b="1" u="sng" dirty="0" smtClean="0"/>
          </a:p>
          <a:p>
            <a:pPr marL="457200" indent="-457200"/>
            <a:endParaRPr lang="ar-SA" sz="2400"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العقود في التشريعات العربية والعراقية</a:t>
            </a:r>
            <a:endParaRPr lang="ar-SA" sz="3200" b="1" dirty="0"/>
          </a:p>
        </p:txBody>
      </p:sp>
      <p:sp>
        <p:nvSpPr>
          <p:cNvPr id="3" name="Content Placeholder 2"/>
          <p:cNvSpPr>
            <a:spLocks noGrp="1"/>
          </p:cNvSpPr>
          <p:nvPr>
            <p:ph idx="1"/>
          </p:nvPr>
        </p:nvSpPr>
        <p:spPr>
          <a:xfrm>
            <a:off x="457200" y="990600"/>
            <a:ext cx="8229600" cy="5410200"/>
          </a:xfrm>
        </p:spPr>
        <p:style>
          <a:lnRef idx="1">
            <a:schemeClr val="accent3"/>
          </a:lnRef>
          <a:fillRef idx="2">
            <a:schemeClr val="accent3"/>
          </a:fillRef>
          <a:effectRef idx="1">
            <a:schemeClr val="accent3"/>
          </a:effectRef>
          <a:fontRef idx="minor">
            <a:schemeClr val="dk1"/>
          </a:fontRef>
        </p:style>
        <p:txBody>
          <a:bodyPr>
            <a:normAutofit/>
          </a:bodyPr>
          <a:lstStyle/>
          <a:p>
            <a:r>
              <a:rPr lang="ar-SA" sz="2400" dirty="0" smtClean="0"/>
              <a:t>جميع الدول العربية لها تشريعاتها الخاصة من انظمة وتعليمات معظمها مستمدة من التشريعات العالمية النافذة وبعض من هذه الدول فيه قوانين خاصة بالعقود.</a:t>
            </a:r>
          </a:p>
          <a:p>
            <a:r>
              <a:rPr lang="ar-SA" sz="2400" dirty="0" smtClean="0"/>
              <a:t>في العراق قامت وزارة التخطيط بمساعدة البنك الدولي باعداد </a:t>
            </a:r>
            <a:r>
              <a:rPr lang="ar-SA" sz="2400" b="1" dirty="0" smtClean="0"/>
              <a:t>مسودة قانون العقود العراقي</a:t>
            </a:r>
            <a:r>
              <a:rPr lang="ar-SA" sz="2400" dirty="0" smtClean="0"/>
              <a:t> الذي قطع مراحل متقدمة من الاعداد والتدقيق من قبل مجلس شورى الدولة ولكنه لم يشرع لحد الان من قبل مجلس النواب .</a:t>
            </a:r>
          </a:p>
          <a:p>
            <a:endParaRPr lang="ar-SA" sz="2400" dirty="0" smtClean="0"/>
          </a:p>
          <a:p>
            <a:r>
              <a:rPr lang="ar-SA" sz="2400" dirty="0" smtClean="0"/>
              <a:t> لايوجد لحد الان قانون خاص بالعقود وانما تعتمد نصوص القانون المدني رقم (40) لسنة  (1951) المعدل اساسا عاما من قبل المحاكم في معالجة الجوانب القانونية في قضايا التعاقدات والنزاعات الناشئة عنها . اضافة الى مجموعة من الوثائق الصادرة عن وزارة التخطيط   اهمها :</a:t>
            </a:r>
          </a:p>
          <a:p>
            <a:pPr marL="457200" indent="-457200">
              <a:buFont typeface="+mj-lt"/>
              <a:buAutoNum type="arabicPeriod"/>
            </a:pPr>
            <a:r>
              <a:rPr lang="ar-SA" sz="2400" dirty="0" smtClean="0"/>
              <a:t>تعليمات تنفيذ العقود الحكومية العامة رقم (1) لسنة 2008 وتعديلاته .</a:t>
            </a:r>
          </a:p>
          <a:p>
            <a:pPr marL="457200" indent="-457200">
              <a:buFont typeface="+mj-lt"/>
              <a:buAutoNum type="arabicPeriod"/>
            </a:pPr>
            <a:r>
              <a:rPr lang="ar-SA" sz="2400" dirty="0" smtClean="0"/>
              <a:t>الشروط العامة لاعمال الهندسة المدنية .</a:t>
            </a:r>
          </a:p>
          <a:p>
            <a:pPr marL="457200" indent="-457200">
              <a:buFont typeface="+mj-lt"/>
              <a:buAutoNum type="arabicPeriod"/>
            </a:pPr>
            <a:r>
              <a:rPr lang="ar-SA" sz="2400" dirty="0" smtClean="0"/>
              <a:t>الشروط العامة لاعمال الهندسة الكهربائية والميكانيكية </a:t>
            </a:r>
            <a:r>
              <a:rPr lang="ar-SA" sz="2400" dirty="0" smtClean="0"/>
              <a:t>والكيمياوية </a:t>
            </a:r>
            <a:r>
              <a:rPr lang="ar-SA" sz="2400" dirty="0" smtClean="0"/>
              <a:t>. </a:t>
            </a:r>
            <a:endParaRPr lang="ar-S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خصوصيات عقود تنفيذ المشاريع النفطية </a:t>
            </a:r>
            <a:r>
              <a:rPr lang="ar-SA" sz="3200" b="1" dirty="0" smtClean="0"/>
              <a:t>والبتروكيمياوية</a:t>
            </a:r>
            <a:endParaRPr lang="ar-SA" sz="3200" b="1" dirty="0"/>
          </a:p>
        </p:txBody>
      </p:sp>
      <p:sp>
        <p:nvSpPr>
          <p:cNvPr id="3" name="Content Placeholder 2"/>
          <p:cNvSpPr>
            <a:spLocks noGrp="1"/>
          </p:cNvSpPr>
          <p:nvPr>
            <p:ph idx="1"/>
          </p:nvPr>
        </p:nvSpPr>
        <p:spPr>
          <a:xfrm>
            <a:off x="457200" y="990600"/>
            <a:ext cx="8229600" cy="5638800"/>
          </a:xfrm>
        </p:spPr>
        <p:style>
          <a:lnRef idx="1">
            <a:schemeClr val="accent4"/>
          </a:lnRef>
          <a:fillRef idx="2">
            <a:schemeClr val="accent4"/>
          </a:fillRef>
          <a:effectRef idx="1">
            <a:schemeClr val="accent4"/>
          </a:effectRef>
          <a:fontRef idx="minor">
            <a:schemeClr val="dk1"/>
          </a:fontRef>
        </p:style>
        <p:txBody>
          <a:bodyPr>
            <a:normAutofit/>
          </a:bodyPr>
          <a:lstStyle/>
          <a:p>
            <a:r>
              <a:rPr lang="ar-SA" sz="2800" b="1" u="sng" dirty="0" smtClean="0"/>
              <a:t>تتميز المشاريع النفطية والبتروكيماوية عالميا بانها :</a:t>
            </a:r>
          </a:p>
          <a:p>
            <a:pPr marL="514350" indent="-514350">
              <a:buFont typeface="+mj-lt"/>
              <a:buAutoNum type="arabicPeriod"/>
            </a:pPr>
            <a:r>
              <a:rPr lang="ar-SA" sz="2400" dirty="0" smtClean="0">
                <a:solidFill>
                  <a:srgbClr val="FF0000"/>
                </a:solidFill>
              </a:rPr>
              <a:t>عالية الكلفة وتحتاج موارد مالية</a:t>
            </a:r>
            <a:r>
              <a:rPr lang="ar-SA" dirty="0" smtClean="0">
                <a:solidFill>
                  <a:srgbClr val="FF0000"/>
                </a:solidFill>
              </a:rPr>
              <a:t> </a:t>
            </a:r>
            <a:r>
              <a:rPr lang="ar-SA" sz="2400" dirty="0" smtClean="0">
                <a:solidFill>
                  <a:srgbClr val="FF0000"/>
                </a:solidFill>
              </a:rPr>
              <a:t>ضخمة  </a:t>
            </a:r>
            <a:r>
              <a:rPr lang="ar-IQ" sz="2400" dirty="0" smtClean="0">
                <a:solidFill>
                  <a:srgbClr val="FF0000"/>
                </a:solidFill>
              </a:rPr>
              <a:t> (</a:t>
            </a:r>
            <a:r>
              <a:rPr lang="en-US" sz="2400" dirty="0" smtClean="0">
                <a:solidFill>
                  <a:srgbClr val="FF0000"/>
                </a:solidFill>
              </a:rPr>
              <a:t> Capital Intensive </a:t>
            </a:r>
            <a:r>
              <a:rPr lang="ar-IQ" sz="2400" dirty="0" smtClean="0">
                <a:solidFill>
                  <a:srgbClr val="FF0000"/>
                </a:solidFill>
              </a:rPr>
              <a:t>) </a:t>
            </a:r>
          </a:p>
          <a:p>
            <a:pPr marL="514350" indent="-514350">
              <a:buFont typeface="+mj-lt"/>
              <a:buAutoNum type="arabicPeriod"/>
            </a:pPr>
            <a:r>
              <a:rPr lang="ar-IQ" sz="2400" dirty="0" smtClean="0">
                <a:solidFill>
                  <a:srgbClr val="FF0000"/>
                </a:solidFill>
              </a:rPr>
              <a:t>تحتاج  موارد بشرية كبيرة وماهرة          (</a:t>
            </a:r>
            <a:r>
              <a:rPr lang="en-US" sz="2400" dirty="0" smtClean="0">
                <a:solidFill>
                  <a:srgbClr val="FF0000"/>
                </a:solidFill>
              </a:rPr>
              <a:t>         (  Labor Intensive </a:t>
            </a:r>
            <a:endParaRPr lang="ar-IQ" sz="2400" dirty="0" smtClean="0">
              <a:solidFill>
                <a:srgbClr val="FF0000"/>
              </a:solidFill>
            </a:endParaRPr>
          </a:p>
          <a:p>
            <a:pPr marL="514350" indent="-514350">
              <a:buFont typeface="+mj-lt"/>
              <a:buAutoNum type="arabicPeriod"/>
            </a:pPr>
            <a:r>
              <a:rPr lang="ar-IQ" sz="2400" dirty="0" smtClean="0">
                <a:solidFill>
                  <a:srgbClr val="FF0000"/>
                </a:solidFill>
              </a:rPr>
              <a:t>انها ذات تقنية عالية                          </a:t>
            </a:r>
            <a:r>
              <a:rPr lang="en-US" sz="2400" dirty="0" smtClean="0">
                <a:solidFill>
                  <a:srgbClr val="FF0000"/>
                </a:solidFill>
              </a:rPr>
              <a:t> ( High Technology ) </a:t>
            </a:r>
            <a:endParaRPr lang="ar-IQ" sz="2400" dirty="0" smtClean="0">
              <a:solidFill>
                <a:srgbClr val="FF0000"/>
              </a:solidFill>
            </a:endParaRPr>
          </a:p>
          <a:p>
            <a:pPr marL="514350" indent="-514350">
              <a:buFont typeface="+mj-lt"/>
              <a:buAutoNum type="arabicPeriod"/>
            </a:pPr>
            <a:r>
              <a:rPr lang="ar-IQ" sz="2400" dirty="0" smtClean="0">
                <a:solidFill>
                  <a:srgbClr val="FF0000"/>
                </a:solidFill>
              </a:rPr>
              <a:t>مستوى المخاطر في تنفيذها عالي                      </a:t>
            </a:r>
            <a:r>
              <a:rPr lang="en-US" sz="2400" dirty="0" smtClean="0">
                <a:solidFill>
                  <a:srgbClr val="FF0000"/>
                </a:solidFill>
              </a:rPr>
              <a:t> ( high Risk )</a:t>
            </a:r>
            <a:endParaRPr lang="ar-IQ" sz="2400" dirty="0" smtClean="0">
              <a:solidFill>
                <a:srgbClr val="FF0000"/>
              </a:solidFill>
            </a:endParaRPr>
          </a:p>
          <a:p>
            <a:pPr marL="514350" indent="-514350">
              <a:buFont typeface="+mj-lt"/>
              <a:buAutoNum type="arabicPeriod"/>
            </a:pPr>
            <a:r>
              <a:rPr lang="ar-IQ" sz="2400" dirty="0" smtClean="0">
                <a:solidFill>
                  <a:srgbClr val="FF0000"/>
                </a:solidFill>
              </a:rPr>
              <a:t>ذات تحسس عالي لمخاطر تلوث البيئة .  ( </a:t>
            </a:r>
            <a:r>
              <a:rPr lang="en-US" sz="2400" dirty="0" smtClean="0">
                <a:solidFill>
                  <a:srgbClr val="FF0000"/>
                </a:solidFill>
              </a:rPr>
              <a:t>   ( Environment Sensitive</a:t>
            </a:r>
            <a:endParaRPr lang="ar-IQ" sz="2400" dirty="0" smtClean="0">
              <a:solidFill>
                <a:srgbClr val="FF0000"/>
              </a:solidFill>
            </a:endParaRPr>
          </a:p>
          <a:p>
            <a:pPr marL="514350" indent="-514350">
              <a:buNone/>
            </a:pPr>
            <a:r>
              <a:rPr lang="ar-IQ" sz="2400" b="1" u="sng" dirty="0" smtClean="0"/>
              <a:t>لذلك فان تنفيذ اي من المشاريع النفطية او </a:t>
            </a:r>
            <a:r>
              <a:rPr lang="ar-IQ" sz="2400" b="1" u="sng" dirty="0" smtClean="0"/>
              <a:t>البتروكيمياوية </a:t>
            </a:r>
            <a:r>
              <a:rPr lang="ar-IQ" sz="2400" b="1" u="sng" dirty="0" smtClean="0"/>
              <a:t>يتطلب من المنفذ ابرام العديد من العقود من كافة الانواع الاربعة التي الوارد ذكرها سابقا :</a:t>
            </a:r>
          </a:p>
          <a:p>
            <a:pPr marL="514350" indent="-514350"/>
            <a:r>
              <a:rPr lang="ar-IQ" sz="2400" b="1" dirty="0" smtClean="0"/>
              <a:t>عقود خدمات استشارية</a:t>
            </a:r>
            <a:r>
              <a:rPr lang="ar-IQ" sz="2400" dirty="0" smtClean="0"/>
              <a:t> لاعمال دراسة الجدوى واعداد التصاميم الهندسية</a:t>
            </a:r>
          </a:p>
          <a:p>
            <a:pPr marL="514350" indent="-514350"/>
            <a:r>
              <a:rPr lang="ar-IQ" sz="2400" b="1" dirty="0" smtClean="0"/>
              <a:t>عقود تجهيز</a:t>
            </a:r>
            <a:r>
              <a:rPr lang="ar-IQ" sz="2400" dirty="0" smtClean="0"/>
              <a:t> مختلف انواع المواد والاجهزة والمعدات .</a:t>
            </a:r>
          </a:p>
          <a:p>
            <a:pPr marL="514350" indent="-514350"/>
            <a:r>
              <a:rPr lang="ar-IQ" sz="2400" b="1" dirty="0" smtClean="0"/>
              <a:t>عقود اشغال </a:t>
            </a:r>
            <a:r>
              <a:rPr lang="ar-IQ" sz="2400" dirty="0" smtClean="0"/>
              <a:t>للبناء والتشييد والتركيب الميكانيكي والكهربائي . </a:t>
            </a:r>
          </a:p>
          <a:p>
            <a:pPr marL="514350" indent="-514350"/>
            <a:r>
              <a:rPr lang="ar-IQ" sz="2400" b="1" dirty="0" smtClean="0"/>
              <a:t>عقود خدمات غير استشارية</a:t>
            </a:r>
            <a:r>
              <a:rPr lang="ar-IQ" sz="2400" dirty="0" smtClean="0"/>
              <a:t>  للاسكان والاطعام والنقل والحماية الامنية.</a:t>
            </a:r>
          </a:p>
          <a:p>
            <a:pPr marL="514350" indent="-514350">
              <a:buFont typeface="+mj-lt"/>
              <a:buAutoNum type="arabicPeriod"/>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Autofit/>
          </a:bodyPr>
          <a:lstStyle/>
          <a:p>
            <a:r>
              <a:rPr lang="ar-SA" sz="3200" b="1" dirty="0" smtClean="0"/>
              <a:t>الخطوات العشرة لتنفيذ المشاريع</a:t>
            </a:r>
            <a:endParaRPr lang="ar-SA" sz="3200" b="1" dirty="0"/>
          </a:p>
        </p:txBody>
      </p:sp>
      <p:sp>
        <p:nvSpPr>
          <p:cNvPr id="3" name="Content Placeholder 2"/>
          <p:cNvSpPr>
            <a:spLocks noGrp="1"/>
          </p:cNvSpPr>
          <p:nvPr>
            <p:ph idx="1"/>
          </p:nvPr>
        </p:nvSpPr>
        <p:spPr>
          <a:xfrm>
            <a:off x="457200" y="990600"/>
            <a:ext cx="8229600" cy="5135563"/>
          </a:xfrm>
        </p:spPr>
        <p:style>
          <a:lnRef idx="1">
            <a:schemeClr val="accent6"/>
          </a:lnRef>
          <a:fillRef idx="2">
            <a:schemeClr val="accent6"/>
          </a:fillRef>
          <a:effectRef idx="1">
            <a:schemeClr val="accent6"/>
          </a:effectRef>
          <a:fontRef idx="minor">
            <a:schemeClr val="dk1"/>
          </a:fontRef>
        </p:style>
        <p:txBody>
          <a:bodyPr>
            <a:normAutofit/>
          </a:bodyPr>
          <a:lstStyle/>
          <a:p>
            <a:r>
              <a:rPr lang="ar-SA" sz="2800" b="1" u="sng" dirty="0" smtClean="0"/>
              <a:t>تنفذ المشاريع وفق (10) خطوات قياسية متسلسلة وكما ياتي:</a:t>
            </a:r>
            <a:r>
              <a:rPr lang="ar-SA" dirty="0" smtClean="0"/>
              <a:t> </a:t>
            </a:r>
          </a:p>
          <a:p>
            <a:pPr marL="514350" indent="-514350">
              <a:buFont typeface="+mj-lt"/>
              <a:buAutoNum type="arabicPeriod"/>
            </a:pPr>
            <a:r>
              <a:rPr lang="ar-SA" sz="2400" dirty="0" smtClean="0"/>
              <a:t>دراسة الجدوى وتحديد الكلفة التخمينية وتوفير التخصيصات المالية.</a:t>
            </a:r>
          </a:p>
          <a:p>
            <a:pPr marL="514350" indent="-514350">
              <a:buFont typeface="+mj-lt"/>
              <a:buAutoNum type="arabicPeriod"/>
            </a:pPr>
            <a:r>
              <a:rPr lang="ar-SA" sz="2400" dirty="0" smtClean="0"/>
              <a:t>اعداد وثائق المناقصة  اوالدعوة المباشرة .</a:t>
            </a:r>
          </a:p>
          <a:p>
            <a:pPr marL="514350" indent="-514350">
              <a:buFont typeface="+mj-lt"/>
              <a:buAutoNum type="arabicPeriod"/>
            </a:pPr>
            <a:r>
              <a:rPr lang="ar-SA" sz="2400" dirty="0" smtClean="0"/>
              <a:t>اعلان المناقصة اوتوجيه الدعوة لتقديم العطاءات.</a:t>
            </a:r>
          </a:p>
          <a:p>
            <a:pPr marL="514350" indent="-514350">
              <a:buFont typeface="+mj-lt"/>
              <a:buAutoNum type="arabicPeriod"/>
            </a:pPr>
            <a:r>
              <a:rPr lang="ar-SA" sz="2400" dirty="0" smtClean="0"/>
              <a:t>تهيئة العطاءات من قبل المشاركين وتقديمها قبل موعد غلق المناقصة .</a:t>
            </a:r>
          </a:p>
          <a:p>
            <a:pPr marL="514350" indent="-514350">
              <a:buFont typeface="+mj-lt"/>
              <a:buAutoNum type="arabicPeriod"/>
            </a:pPr>
            <a:r>
              <a:rPr lang="ar-SA" sz="2400" dirty="0" smtClean="0"/>
              <a:t>فتح العطاءات مباشرة بعد موعد غلق المناقصة .</a:t>
            </a:r>
          </a:p>
          <a:p>
            <a:pPr marL="514350" indent="-514350">
              <a:buFont typeface="+mj-lt"/>
              <a:buAutoNum type="arabicPeriod"/>
            </a:pPr>
            <a:r>
              <a:rPr lang="ar-SA" sz="2400" dirty="0" smtClean="0"/>
              <a:t>تحليل العطاءات والتوصية بالاحالة على افضلها .</a:t>
            </a:r>
          </a:p>
          <a:p>
            <a:pPr marL="514350" indent="-514350">
              <a:buFont typeface="+mj-lt"/>
              <a:buAutoNum type="arabicPeriod"/>
            </a:pPr>
            <a:r>
              <a:rPr lang="ar-SA" sz="2400" dirty="0" smtClean="0"/>
              <a:t>اعداد صيغة العقد والتوقيع عليه من الطرفين . </a:t>
            </a:r>
          </a:p>
          <a:p>
            <a:pPr marL="514350" indent="-514350">
              <a:buFont typeface="+mj-lt"/>
              <a:buAutoNum type="arabicPeriod"/>
            </a:pPr>
            <a:r>
              <a:rPr lang="ar-SA" sz="2400" dirty="0" smtClean="0"/>
              <a:t>تنفيذ العقد من قبل المقاول والمتابعة من قبل رب (صاحب) العمل. </a:t>
            </a:r>
          </a:p>
          <a:p>
            <a:pPr marL="514350" indent="-514350">
              <a:buFont typeface="+mj-lt"/>
              <a:buAutoNum type="arabicPeriod"/>
            </a:pPr>
            <a:r>
              <a:rPr lang="ar-SA" sz="2400" dirty="0" smtClean="0"/>
              <a:t>التشغيل التجريبي وفحص القبول والاستلام الاولي للمشروع .</a:t>
            </a:r>
          </a:p>
          <a:p>
            <a:pPr marL="514350" indent="-514350">
              <a:buFont typeface="+mj-lt"/>
              <a:buAutoNum type="arabicPeriod"/>
            </a:pPr>
            <a:r>
              <a:rPr lang="ar-SA" sz="2400" dirty="0" smtClean="0"/>
              <a:t>الاستلام النهائي بعد فترة الصيانة وتصفية حساب المقاول وابراء ذمته  .</a:t>
            </a:r>
            <a:endParaRPr lang="ar-SA"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TotalTime>
  <Words>2479</Words>
  <Application>Microsoft Office PowerPoint</Application>
  <PresentationFormat>On-screen Show (4:3)</PresentationFormat>
  <Paragraphs>194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اساليب التعاقد وطرق تنفيذ عقود المشاريع النفطية والبتروكيمياوية </vt:lpstr>
      <vt:lpstr>العقود في القانون المدني العراقي</vt:lpstr>
      <vt:lpstr>العقود في القانون المدني العراقي </vt:lpstr>
      <vt:lpstr>العقود في القانون المدني العراقي</vt:lpstr>
      <vt:lpstr>عقد المقاولة في القانون المدني </vt:lpstr>
      <vt:lpstr>العقود في التشريعات الدولية</vt:lpstr>
      <vt:lpstr>العقود في التشريعات العربية والعراقية</vt:lpstr>
      <vt:lpstr>خصوصيات عقود تنفيذ المشاريع النفطية والبتروكيمياوية</vt:lpstr>
      <vt:lpstr>الخطوات العشرة لتنفيذ المشاريع</vt:lpstr>
      <vt:lpstr>طرق تنفيذ المشاريع النفطية والبتركيماوية</vt:lpstr>
      <vt:lpstr>اساليب التعاقد لتنفيذ المشاريع النفطية والبتركيمياوية</vt:lpstr>
      <vt:lpstr>تحليل عطاءات المشاريع النفطية والبتروكيمياوية</vt:lpstr>
      <vt:lpstr> وثائق عقد مقاولة التنفيذ</vt:lpstr>
      <vt:lpstr>توقيع العقد والمباشرة بالتنفيذ</vt:lpstr>
      <vt:lpstr>اكمال العمل واستلام المشروع</vt:lpstr>
      <vt:lpstr>الفحص التجريبي والاستلام والقبول النهائي للمشروع</vt:lpstr>
      <vt:lpstr>المشاكل والمعوقات المحتملة في عقود المشاريع</vt:lpstr>
      <vt:lpstr>المشاكل والمعوقات المحتملة في عقود المشاريع</vt:lpstr>
      <vt:lpstr>مبادىء اساسية لتنفيذ عقود المشاريع النفطية والبتروكيماوية</vt:lpstr>
      <vt:lpstr> Thank you For listening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IHSAN</dc:creator>
  <cp:lastModifiedBy>IHSAN</cp:lastModifiedBy>
  <cp:revision>45</cp:revision>
  <dcterms:created xsi:type="dcterms:W3CDTF">2012-10-28T12:06:57Z</dcterms:created>
  <dcterms:modified xsi:type="dcterms:W3CDTF">2012-11-26T13:46:30Z</dcterms:modified>
</cp:coreProperties>
</file>