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81" r:id="rId3"/>
    <p:sldId id="290" r:id="rId4"/>
    <p:sldId id="283" r:id="rId5"/>
    <p:sldId id="296" r:id="rId6"/>
    <p:sldId id="285" r:id="rId7"/>
    <p:sldId id="277" r:id="rId8"/>
    <p:sldId id="279" r:id="rId9"/>
    <p:sldId id="287" r:id="rId10"/>
    <p:sldId id="271" r:id="rId11"/>
    <p:sldId id="274" r:id="rId12"/>
    <p:sldId id="289" r:id="rId13"/>
    <p:sldId id="275" r:id="rId14"/>
    <p:sldId id="291" r:id="rId15"/>
    <p:sldId id="293" r:id="rId16"/>
    <p:sldId id="294" r:id="rId17"/>
    <p:sldId id="297" r:id="rId18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UKDAD" initials="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29" autoAdjust="0"/>
    <p:restoredTop sz="90875" autoAdjust="0"/>
  </p:normalViewPr>
  <p:slideViewPr>
    <p:cSldViewPr>
      <p:cViewPr varScale="1">
        <p:scale>
          <a:sx n="66" d="100"/>
          <a:sy n="66" d="100"/>
        </p:scale>
        <p:origin x="-16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F0559E-AC6C-43AA-8640-FE9401899A98}" type="doc">
      <dgm:prSet loTypeId="urn:microsoft.com/office/officeart/2005/8/layout/gear1" loCatId="process" qsTypeId="urn:microsoft.com/office/officeart/2005/8/quickstyle/simple2" qsCatId="simple" csTypeId="urn:microsoft.com/office/officeart/2005/8/colors/accent0_1" csCatId="mainScheme" phldr="1"/>
      <dgm:spPr/>
    </dgm:pt>
    <dgm:pt modelId="{BCA747C0-23F6-4DB0-AC64-CA83A55F1B28}">
      <dgm:prSet phldrT="[Text]" custT="1"/>
      <dgm:spPr>
        <a:ln w="63500">
          <a:solidFill>
            <a:schemeClr val="accent6">
              <a:lumMod val="50000"/>
            </a:schemeClr>
          </a:solidFill>
        </a:ln>
      </dgm:spPr>
      <dgm:t>
        <a:bodyPr/>
        <a:lstStyle/>
        <a:p>
          <a:pPr algn="ctr" rtl="1"/>
          <a:r>
            <a:rPr lang="en-US" sz="2400" b="1" dirty="0">
              <a:latin typeface="AR CENA" pitchFamily="2" charset="0"/>
            </a:rPr>
            <a:t>SD Educated Community</a:t>
          </a:r>
          <a:endParaRPr lang="ar-SA" sz="2400" b="1" dirty="0">
            <a:latin typeface="AR CENA" pitchFamily="2" charset="0"/>
          </a:endParaRPr>
        </a:p>
      </dgm:t>
    </dgm:pt>
    <dgm:pt modelId="{C899351F-3252-4AAA-81AF-EA04820A157D}" type="parTrans" cxnId="{22174299-63E5-4AFE-B5C7-7EA421FF2860}">
      <dgm:prSet/>
      <dgm:spPr/>
      <dgm:t>
        <a:bodyPr/>
        <a:lstStyle/>
        <a:p>
          <a:pPr algn="ctr" rtl="1"/>
          <a:endParaRPr lang="ar-SA"/>
        </a:p>
      </dgm:t>
    </dgm:pt>
    <dgm:pt modelId="{32846D60-729C-4A43-A9FC-009607DA4007}" type="sibTrans" cxnId="{22174299-63E5-4AFE-B5C7-7EA421FF2860}">
      <dgm:prSet/>
      <dgm:spPr/>
      <dgm:t>
        <a:bodyPr/>
        <a:lstStyle/>
        <a:p>
          <a:pPr algn="ctr" rtl="1"/>
          <a:endParaRPr lang="ar-SA"/>
        </a:p>
      </dgm:t>
    </dgm:pt>
    <dgm:pt modelId="{071A1FD5-B222-480D-AE12-47D85FA3697A}">
      <dgm:prSet phldrT="[Text]" custT="1"/>
      <dgm:spPr>
        <a:ln w="63500">
          <a:solidFill>
            <a:schemeClr val="accent6">
              <a:lumMod val="50000"/>
            </a:schemeClr>
          </a:solidFill>
        </a:ln>
      </dgm:spPr>
      <dgm:t>
        <a:bodyPr/>
        <a:lstStyle/>
        <a:p>
          <a:pPr algn="ctr" rtl="0"/>
          <a:r>
            <a:rPr lang="en-US" sz="2400" b="1" dirty="0" smtClean="0">
              <a:latin typeface="AR CENA" pitchFamily="2" charset="0"/>
            </a:rPr>
            <a:t>Innovated</a:t>
          </a:r>
        </a:p>
        <a:p>
          <a:pPr algn="ctr" rtl="0"/>
          <a:r>
            <a:rPr lang="en-US" sz="2400" b="1" dirty="0" smtClean="0">
              <a:latin typeface="AR CENA" pitchFamily="2" charset="0"/>
            </a:rPr>
            <a:t>Technology</a:t>
          </a:r>
          <a:endParaRPr lang="ar-SA" sz="2400" b="1" dirty="0">
            <a:latin typeface="AR CENA" pitchFamily="2" charset="0"/>
          </a:endParaRPr>
        </a:p>
      </dgm:t>
    </dgm:pt>
    <dgm:pt modelId="{4DAA7A77-0A0A-4210-A0A3-6C65C8A921B9}" type="parTrans" cxnId="{48BC45D9-4C73-4445-9CAC-4E9BCCA4B716}">
      <dgm:prSet/>
      <dgm:spPr/>
      <dgm:t>
        <a:bodyPr/>
        <a:lstStyle/>
        <a:p>
          <a:pPr algn="ctr" rtl="1"/>
          <a:endParaRPr lang="ar-SA"/>
        </a:p>
      </dgm:t>
    </dgm:pt>
    <dgm:pt modelId="{6081E4B5-9B30-42F1-A147-0068C534E841}" type="sibTrans" cxnId="{48BC45D9-4C73-4445-9CAC-4E9BCCA4B716}">
      <dgm:prSet/>
      <dgm:spPr/>
      <dgm:t>
        <a:bodyPr/>
        <a:lstStyle/>
        <a:p>
          <a:pPr algn="ctr" rtl="1"/>
          <a:endParaRPr lang="ar-SA"/>
        </a:p>
      </dgm:t>
    </dgm:pt>
    <dgm:pt modelId="{37B09E72-FA3F-4BED-AE83-47462A84ED3A}">
      <dgm:prSet phldrT="[Text]" custT="1"/>
      <dgm:spPr>
        <a:ln w="63500">
          <a:solidFill>
            <a:schemeClr val="accent6">
              <a:lumMod val="50000"/>
            </a:schemeClr>
          </a:solidFill>
        </a:ln>
      </dgm:spPr>
      <dgm:t>
        <a:bodyPr/>
        <a:lstStyle/>
        <a:p>
          <a:pPr algn="ctr" rtl="1"/>
          <a:r>
            <a:rPr lang="en-US" sz="2400" b="1" dirty="0">
              <a:latin typeface="AR CENA" pitchFamily="2" charset="0"/>
            </a:rPr>
            <a:t>Good </a:t>
          </a:r>
        </a:p>
        <a:p>
          <a:pPr algn="ctr" rtl="0"/>
          <a:r>
            <a:rPr lang="en-US" sz="2400" b="1" dirty="0">
              <a:latin typeface="AR CENA" pitchFamily="2" charset="0"/>
            </a:rPr>
            <a:t>Governance</a:t>
          </a:r>
          <a:endParaRPr lang="ar-SA" sz="2400" b="1" dirty="0">
            <a:latin typeface="AR CENA" pitchFamily="2" charset="0"/>
          </a:endParaRPr>
        </a:p>
      </dgm:t>
    </dgm:pt>
    <dgm:pt modelId="{99D9ECBA-7F1B-4D01-A413-64D9EF510041}" type="parTrans" cxnId="{F092182B-26D7-4EB3-BFD8-BFE60A61CE7C}">
      <dgm:prSet/>
      <dgm:spPr/>
      <dgm:t>
        <a:bodyPr/>
        <a:lstStyle/>
        <a:p>
          <a:pPr algn="ctr" rtl="1"/>
          <a:endParaRPr lang="ar-SA"/>
        </a:p>
      </dgm:t>
    </dgm:pt>
    <dgm:pt modelId="{DDBFDA03-7819-49B0-B8D4-71CEA81BADDF}" type="sibTrans" cxnId="{F092182B-26D7-4EB3-BFD8-BFE60A61CE7C}">
      <dgm:prSet/>
      <dgm:spPr/>
      <dgm:t>
        <a:bodyPr/>
        <a:lstStyle/>
        <a:p>
          <a:pPr algn="ctr" rtl="1"/>
          <a:endParaRPr lang="ar-SA"/>
        </a:p>
      </dgm:t>
    </dgm:pt>
    <dgm:pt modelId="{280D7731-CAD9-4B09-866E-EDE2D089A467}" type="pres">
      <dgm:prSet presAssocID="{64F0559E-AC6C-43AA-8640-FE9401899A98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DD9BDF5D-64B8-40FA-915E-442D45939ACF}" type="pres">
      <dgm:prSet presAssocID="{BCA747C0-23F6-4DB0-AC64-CA83A55F1B28}" presName="gear1" presStyleLbl="node1" presStyleIdx="0" presStyleCnt="3" custAng="21406330" custScaleX="105141" custScaleY="85219" custLinFactNeighborX="-40642" custLinFactNeighborY="-8337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65829EE-F866-4F1E-A91E-04A46E65CEE6}" type="pres">
      <dgm:prSet presAssocID="{BCA747C0-23F6-4DB0-AC64-CA83A55F1B28}" presName="gear1srcNode" presStyleLbl="node1" presStyleIdx="0" presStyleCnt="3"/>
      <dgm:spPr/>
      <dgm:t>
        <a:bodyPr/>
        <a:lstStyle/>
        <a:p>
          <a:pPr rtl="1"/>
          <a:endParaRPr lang="ar-SA"/>
        </a:p>
      </dgm:t>
    </dgm:pt>
    <dgm:pt modelId="{7E61996D-B75D-49B1-A00A-B919CC15BE5F}" type="pres">
      <dgm:prSet presAssocID="{BCA747C0-23F6-4DB0-AC64-CA83A55F1B28}" presName="gear1dstNode" presStyleLbl="node1" presStyleIdx="0" presStyleCnt="3"/>
      <dgm:spPr/>
      <dgm:t>
        <a:bodyPr/>
        <a:lstStyle/>
        <a:p>
          <a:pPr rtl="1"/>
          <a:endParaRPr lang="ar-SA"/>
        </a:p>
      </dgm:t>
    </dgm:pt>
    <dgm:pt modelId="{3BD061BB-E2A4-4365-BFE3-A51980B6D4D9}" type="pres">
      <dgm:prSet presAssocID="{071A1FD5-B222-480D-AE12-47D85FA3697A}" presName="gear2" presStyleLbl="node1" presStyleIdx="1" presStyleCnt="3" custScaleX="146662" custScaleY="123126" custLinFactNeighborX="-48146" custLinFactNeighborY="-3953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0B6D725-D32E-49D0-823B-F5DD4B87CE5A}" type="pres">
      <dgm:prSet presAssocID="{071A1FD5-B222-480D-AE12-47D85FA3697A}" presName="gear2srcNode" presStyleLbl="node1" presStyleIdx="1" presStyleCnt="3"/>
      <dgm:spPr/>
      <dgm:t>
        <a:bodyPr/>
        <a:lstStyle/>
        <a:p>
          <a:pPr rtl="1"/>
          <a:endParaRPr lang="ar-SA"/>
        </a:p>
      </dgm:t>
    </dgm:pt>
    <dgm:pt modelId="{E11E796B-3B1C-4B9E-B461-51A711563CB3}" type="pres">
      <dgm:prSet presAssocID="{071A1FD5-B222-480D-AE12-47D85FA3697A}" presName="gear2dstNode" presStyleLbl="node1" presStyleIdx="1" presStyleCnt="3"/>
      <dgm:spPr/>
      <dgm:t>
        <a:bodyPr/>
        <a:lstStyle/>
        <a:p>
          <a:pPr rtl="1"/>
          <a:endParaRPr lang="ar-SA"/>
        </a:p>
      </dgm:t>
    </dgm:pt>
    <dgm:pt modelId="{042AFACA-8103-441F-BDA4-1723E40C3BFB}" type="pres">
      <dgm:prSet presAssocID="{37B09E72-FA3F-4BED-AE83-47462A84ED3A}" presName="gear3" presStyleLbl="node1" presStyleIdx="2" presStyleCnt="3" custAng="632485" custScaleX="134365" custScaleY="135635" custLinFactNeighborX="7924" custLinFactNeighborY="-6859"/>
      <dgm:spPr/>
      <dgm:t>
        <a:bodyPr/>
        <a:lstStyle/>
        <a:p>
          <a:pPr rtl="1"/>
          <a:endParaRPr lang="ar-SA"/>
        </a:p>
      </dgm:t>
    </dgm:pt>
    <dgm:pt modelId="{2CD78D9A-488B-4174-961A-AF8D4B2547D7}" type="pres">
      <dgm:prSet presAssocID="{37B09E72-FA3F-4BED-AE83-47462A84ED3A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32E1ECE-C439-464D-86DD-1CEA758D7AC4}" type="pres">
      <dgm:prSet presAssocID="{37B09E72-FA3F-4BED-AE83-47462A84ED3A}" presName="gear3srcNode" presStyleLbl="node1" presStyleIdx="2" presStyleCnt="3"/>
      <dgm:spPr/>
      <dgm:t>
        <a:bodyPr/>
        <a:lstStyle/>
        <a:p>
          <a:pPr rtl="1"/>
          <a:endParaRPr lang="ar-SA"/>
        </a:p>
      </dgm:t>
    </dgm:pt>
    <dgm:pt modelId="{3E9A7959-EF5D-4FCD-9D5A-A36E00AF094A}" type="pres">
      <dgm:prSet presAssocID="{37B09E72-FA3F-4BED-AE83-47462A84ED3A}" presName="gear3dstNode" presStyleLbl="node1" presStyleIdx="2" presStyleCnt="3"/>
      <dgm:spPr/>
      <dgm:t>
        <a:bodyPr/>
        <a:lstStyle/>
        <a:p>
          <a:pPr rtl="1"/>
          <a:endParaRPr lang="ar-SA"/>
        </a:p>
      </dgm:t>
    </dgm:pt>
    <dgm:pt modelId="{17AC5AD9-6406-4AAB-946F-5516F01AB655}" type="pres">
      <dgm:prSet presAssocID="{32846D60-729C-4A43-A9FC-009607DA4007}" presName="connector1" presStyleLbl="sibTrans2D1" presStyleIdx="0" presStyleCnt="3" custAng="0" custFlipVert="1" custFlipHor="1" custScaleX="2029" custScaleY="5918" custLinFactY="100000" custLinFactNeighborX="-2114" custLinFactNeighborY="194424"/>
      <dgm:spPr/>
      <dgm:t>
        <a:bodyPr/>
        <a:lstStyle/>
        <a:p>
          <a:pPr rtl="1"/>
          <a:endParaRPr lang="ar-SA"/>
        </a:p>
      </dgm:t>
    </dgm:pt>
    <dgm:pt modelId="{C7AAEACC-38ED-4B14-A78F-B2278CA951B4}" type="pres">
      <dgm:prSet presAssocID="{6081E4B5-9B30-42F1-A147-0068C534E841}" presName="connector2" presStyleLbl="sibTrans2D1" presStyleIdx="1" presStyleCnt="3" custScaleX="7948" custScaleY="2793" custLinFactY="8807" custLinFactNeighborX="-80296" custLinFactNeighborY="100000"/>
      <dgm:spPr/>
      <dgm:t>
        <a:bodyPr/>
        <a:lstStyle/>
        <a:p>
          <a:pPr rtl="1"/>
          <a:endParaRPr lang="ar-SA"/>
        </a:p>
      </dgm:t>
    </dgm:pt>
    <dgm:pt modelId="{725AC396-7342-4824-BDE0-2B9E85FF7D00}" type="pres">
      <dgm:prSet presAssocID="{DDBFDA03-7819-49B0-B8D4-71CEA81BADDF}" presName="connector3" presStyleLbl="sibTrans2D1" presStyleIdx="2" presStyleCnt="3" custFlipVert="1" custFlipHor="0" custScaleX="3768" custScaleY="2590" custLinFactX="30596" custLinFactY="62436" custLinFactNeighborX="100000" custLinFactNeighborY="100000"/>
      <dgm:spPr/>
      <dgm:t>
        <a:bodyPr/>
        <a:lstStyle/>
        <a:p>
          <a:pPr rtl="1"/>
          <a:endParaRPr lang="ar-SA"/>
        </a:p>
      </dgm:t>
    </dgm:pt>
  </dgm:ptLst>
  <dgm:cxnLst>
    <dgm:cxn modelId="{22174299-63E5-4AFE-B5C7-7EA421FF2860}" srcId="{64F0559E-AC6C-43AA-8640-FE9401899A98}" destId="{BCA747C0-23F6-4DB0-AC64-CA83A55F1B28}" srcOrd="0" destOrd="0" parTransId="{C899351F-3252-4AAA-81AF-EA04820A157D}" sibTransId="{32846D60-729C-4A43-A9FC-009607DA4007}"/>
    <dgm:cxn modelId="{39C318BB-2F5B-446D-BB64-E67A87362B6A}" type="presOf" srcId="{071A1FD5-B222-480D-AE12-47D85FA3697A}" destId="{C0B6D725-D32E-49D0-823B-F5DD4B87CE5A}" srcOrd="1" destOrd="0" presId="urn:microsoft.com/office/officeart/2005/8/layout/gear1"/>
    <dgm:cxn modelId="{EF963CBA-2700-4220-9385-CAA0153DA3C4}" type="presOf" srcId="{071A1FD5-B222-480D-AE12-47D85FA3697A}" destId="{E11E796B-3B1C-4B9E-B461-51A711563CB3}" srcOrd="2" destOrd="0" presId="urn:microsoft.com/office/officeart/2005/8/layout/gear1"/>
    <dgm:cxn modelId="{E9E01E9A-7799-476B-8F39-079E71DA363A}" type="presOf" srcId="{6081E4B5-9B30-42F1-A147-0068C534E841}" destId="{C7AAEACC-38ED-4B14-A78F-B2278CA951B4}" srcOrd="0" destOrd="0" presId="urn:microsoft.com/office/officeart/2005/8/layout/gear1"/>
    <dgm:cxn modelId="{8FDB60A4-CADF-449E-9D2B-958B719D877B}" type="presOf" srcId="{37B09E72-FA3F-4BED-AE83-47462A84ED3A}" destId="{532E1ECE-C439-464D-86DD-1CEA758D7AC4}" srcOrd="2" destOrd="0" presId="urn:microsoft.com/office/officeart/2005/8/layout/gear1"/>
    <dgm:cxn modelId="{E58914F6-190A-4F02-8083-8D5652880A37}" type="presOf" srcId="{DDBFDA03-7819-49B0-B8D4-71CEA81BADDF}" destId="{725AC396-7342-4824-BDE0-2B9E85FF7D00}" srcOrd="0" destOrd="0" presId="urn:microsoft.com/office/officeart/2005/8/layout/gear1"/>
    <dgm:cxn modelId="{E716D384-68D7-4F1E-87B8-563F731DE54E}" type="presOf" srcId="{64F0559E-AC6C-43AA-8640-FE9401899A98}" destId="{280D7731-CAD9-4B09-866E-EDE2D089A467}" srcOrd="0" destOrd="0" presId="urn:microsoft.com/office/officeart/2005/8/layout/gear1"/>
    <dgm:cxn modelId="{1232EC51-EC4F-4636-91BA-DCE905A300B2}" type="presOf" srcId="{BCA747C0-23F6-4DB0-AC64-CA83A55F1B28}" destId="{DD9BDF5D-64B8-40FA-915E-442D45939ACF}" srcOrd="0" destOrd="0" presId="urn:microsoft.com/office/officeart/2005/8/layout/gear1"/>
    <dgm:cxn modelId="{D2EDC7CC-1BAC-4FC6-8E6D-3ADB26C31469}" type="presOf" srcId="{37B09E72-FA3F-4BED-AE83-47462A84ED3A}" destId="{3E9A7959-EF5D-4FCD-9D5A-A36E00AF094A}" srcOrd="3" destOrd="0" presId="urn:microsoft.com/office/officeart/2005/8/layout/gear1"/>
    <dgm:cxn modelId="{1D1493BC-2838-44EA-9BA4-F5B3928C8907}" type="presOf" srcId="{BCA747C0-23F6-4DB0-AC64-CA83A55F1B28}" destId="{265829EE-F866-4F1E-A91E-04A46E65CEE6}" srcOrd="1" destOrd="0" presId="urn:microsoft.com/office/officeart/2005/8/layout/gear1"/>
    <dgm:cxn modelId="{2DC9EB65-874C-4794-9E55-E6A9F3AF1C92}" type="presOf" srcId="{BCA747C0-23F6-4DB0-AC64-CA83A55F1B28}" destId="{7E61996D-B75D-49B1-A00A-B919CC15BE5F}" srcOrd="2" destOrd="0" presId="urn:microsoft.com/office/officeart/2005/8/layout/gear1"/>
    <dgm:cxn modelId="{F092182B-26D7-4EB3-BFD8-BFE60A61CE7C}" srcId="{64F0559E-AC6C-43AA-8640-FE9401899A98}" destId="{37B09E72-FA3F-4BED-AE83-47462A84ED3A}" srcOrd="2" destOrd="0" parTransId="{99D9ECBA-7F1B-4D01-A413-64D9EF510041}" sibTransId="{DDBFDA03-7819-49B0-B8D4-71CEA81BADDF}"/>
    <dgm:cxn modelId="{48BC45D9-4C73-4445-9CAC-4E9BCCA4B716}" srcId="{64F0559E-AC6C-43AA-8640-FE9401899A98}" destId="{071A1FD5-B222-480D-AE12-47D85FA3697A}" srcOrd="1" destOrd="0" parTransId="{4DAA7A77-0A0A-4210-A0A3-6C65C8A921B9}" sibTransId="{6081E4B5-9B30-42F1-A147-0068C534E841}"/>
    <dgm:cxn modelId="{58BBE9E6-9A3C-4C0C-92A3-7F12FAD49EEE}" type="presOf" srcId="{37B09E72-FA3F-4BED-AE83-47462A84ED3A}" destId="{042AFACA-8103-441F-BDA4-1723E40C3BFB}" srcOrd="0" destOrd="0" presId="urn:microsoft.com/office/officeart/2005/8/layout/gear1"/>
    <dgm:cxn modelId="{CD345203-B0EB-4290-8E4A-19D63580E4AA}" type="presOf" srcId="{071A1FD5-B222-480D-AE12-47D85FA3697A}" destId="{3BD061BB-E2A4-4365-BFE3-A51980B6D4D9}" srcOrd="0" destOrd="0" presId="urn:microsoft.com/office/officeart/2005/8/layout/gear1"/>
    <dgm:cxn modelId="{4B671040-4485-4A1D-805B-F6A6281A0531}" type="presOf" srcId="{32846D60-729C-4A43-A9FC-009607DA4007}" destId="{17AC5AD9-6406-4AAB-946F-5516F01AB655}" srcOrd="0" destOrd="0" presId="urn:microsoft.com/office/officeart/2005/8/layout/gear1"/>
    <dgm:cxn modelId="{630AB8F8-6D16-40A6-8012-14D96C8DB438}" type="presOf" srcId="{37B09E72-FA3F-4BED-AE83-47462A84ED3A}" destId="{2CD78D9A-488B-4174-961A-AF8D4B2547D7}" srcOrd="1" destOrd="0" presId="urn:microsoft.com/office/officeart/2005/8/layout/gear1"/>
    <dgm:cxn modelId="{3DEF04A0-625B-4FAD-BCC8-B772CB45E76E}" type="presParOf" srcId="{280D7731-CAD9-4B09-866E-EDE2D089A467}" destId="{DD9BDF5D-64B8-40FA-915E-442D45939ACF}" srcOrd="0" destOrd="0" presId="urn:microsoft.com/office/officeart/2005/8/layout/gear1"/>
    <dgm:cxn modelId="{95FC4D2E-523B-48F1-9F41-145CA3CE01B5}" type="presParOf" srcId="{280D7731-CAD9-4B09-866E-EDE2D089A467}" destId="{265829EE-F866-4F1E-A91E-04A46E65CEE6}" srcOrd="1" destOrd="0" presId="urn:microsoft.com/office/officeart/2005/8/layout/gear1"/>
    <dgm:cxn modelId="{48E51838-98B7-4061-8BAB-E2582F668CFE}" type="presParOf" srcId="{280D7731-CAD9-4B09-866E-EDE2D089A467}" destId="{7E61996D-B75D-49B1-A00A-B919CC15BE5F}" srcOrd="2" destOrd="0" presId="urn:microsoft.com/office/officeart/2005/8/layout/gear1"/>
    <dgm:cxn modelId="{118FF273-0DEE-4EF2-B036-344A0095D3AB}" type="presParOf" srcId="{280D7731-CAD9-4B09-866E-EDE2D089A467}" destId="{3BD061BB-E2A4-4365-BFE3-A51980B6D4D9}" srcOrd="3" destOrd="0" presId="urn:microsoft.com/office/officeart/2005/8/layout/gear1"/>
    <dgm:cxn modelId="{A2315D22-955E-4927-9724-583E3D1AFBF9}" type="presParOf" srcId="{280D7731-CAD9-4B09-866E-EDE2D089A467}" destId="{C0B6D725-D32E-49D0-823B-F5DD4B87CE5A}" srcOrd="4" destOrd="0" presId="urn:microsoft.com/office/officeart/2005/8/layout/gear1"/>
    <dgm:cxn modelId="{7606F5A7-4A9D-426C-B655-0614F8D8767A}" type="presParOf" srcId="{280D7731-CAD9-4B09-866E-EDE2D089A467}" destId="{E11E796B-3B1C-4B9E-B461-51A711563CB3}" srcOrd="5" destOrd="0" presId="urn:microsoft.com/office/officeart/2005/8/layout/gear1"/>
    <dgm:cxn modelId="{DA6C00CB-3832-4104-BE95-55087B684D60}" type="presParOf" srcId="{280D7731-CAD9-4B09-866E-EDE2D089A467}" destId="{042AFACA-8103-441F-BDA4-1723E40C3BFB}" srcOrd="6" destOrd="0" presId="urn:microsoft.com/office/officeart/2005/8/layout/gear1"/>
    <dgm:cxn modelId="{510BB9E3-F79E-46CB-BFA8-6A872EDB25C2}" type="presParOf" srcId="{280D7731-CAD9-4B09-866E-EDE2D089A467}" destId="{2CD78D9A-488B-4174-961A-AF8D4B2547D7}" srcOrd="7" destOrd="0" presId="urn:microsoft.com/office/officeart/2005/8/layout/gear1"/>
    <dgm:cxn modelId="{6149F061-5638-473E-892F-2E94E8D057ED}" type="presParOf" srcId="{280D7731-CAD9-4B09-866E-EDE2D089A467}" destId="{532E1ECE-C439-464D-86DD-1CEA758D7AC4}" srcOrd="8" destOrd="0" presId="urn:microsoft.com/office/officeart/2005/8/layout/gear1"/>
    <dgm:cxn modelId="{2028F878-65AA-4917-B8D4-FD93443BBF87}" type="presParOf" srcId="{280D7731-CAD9-4B09-866E-EDE2D089A467}" destId="{3E9A7959-EF5D-4FCD-9D5A-A36E00AF094A}" srcOrd="9" destOrd="0" presId="urn:microsoft.com/office/officeart/2005/8/layout/gear1"/>
    <dgm:cxn modelId="{D729F538-D727-4B6B-82FB-547CCA565ADD}" type="presParOf" srcId="{280D7731-CAD9-4B09-866E-EDE2D089A467}" destId="{17AC5AD9-6406-4AAB-946F-5516F01AB655}" srcOrd="10" destOrd="0" presId="urn:microsoft.com/office/officeart/2005/8/layout/gear1"/>
    <dgm:cxn modelId="{057F5BA7-836F-4969-B001-3F94325CB76B}" type="presParOf" srcId="{280D7731-CAD9-4B09-866E-EDE2D089A467}" destId="{C7AAEACC-38ED-4B14-A78F-B2278CA951B4}" srcOrd="11" destOrd="0" presId="urn:microsoft.com/office/officeart/2005/8/layout/gear1"/>
    <dgm:cxn modelId="{43F88440-8031-42DA-AF11-AB992C256CD7}" type="presParOf" srcId="{280D7731-CAD9-4B09-866E-EDE2D089A467}" destId="{725AC396-7342-4824-BDE0-2B9E85FF7D00}" srcOrd="12" destOrd="0" presId="urn:microsoft.com/office/officeart/2005/8/layout/gear1"/>
  </dgm:cxnLst>
  <dgm:bg/>
  <dgm:whole>
    <a:ln w="25400"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642B95-3DC1-4A0F-912C-297C5F9F60AC}" type="doc">
      <dgm:prSet loTypeId="urn:microsoft.com/office/officeart/2005/8/layout/arrow2" loCatId="process" qsTypeId="urn:microsoft.com/office/officeart/2005/8/quickstyle/simple1" qsCatId="simple" csTypeId="urn:microsoft.com/office/officeart/2005/8/colors/accent0_3" csCatId="mainScheme" phldr="1"/>
      <dgm:spPr/>
    </dgm:pt>
    <dgm:pt modelId="{ABA7CECD-186B-409D-A02D-00F04D898D5A}">
      <dgm:prSet phldrT="[Text]"/>
      <dgm:spPr/>
      <dgm:t>
        <a:bodyPr/>
        <a:lstStyle/>
        <a:p>
          <a:r>
            <a:rPr lang="en-US" b="1" dirty="0" smtClean="0"/>
            <a:t>Built</a:t>
          </a:r>
          <a:endParaRPr lang="en-US" b="1" dirty="0"/>
        </a:p>
      </dgm:t>
    </dgm:pt>
    <dgm:pt modelId="{E417A337-8A63-44A1-8913-611A6A5C821D}" type="parTrans" cxnId="{0FB8E73B-50D4-4F70-9226-A97224F94310}">
      <dgm:prSet/>
      <dgm:spPr/>
      <dgm:t>
        <a:bodyPr/>
        <a:lstStyle/>
        <a:p>
          <a:endParaRPr lang="en-US"/>
        </a:p>
      </dgm:t>
    </dgm:pt>
    <dgm:pt modelId="{52739F57-6B5A-44CB-8638-71DF3B51D6EB}" type="sibTrans" cxnId="{0FB8E73B-50D4-4F70-9226-A97224F94310}">
      <dgm:prSet/>
      <dgm:spPr/>
      <dgm:t>
        <a:bodyPr/>
        <a:lstStyle/>
        <a:p>
          <a:endParaRPr lang="en-US"/>
        </a:p>
      </dgm:t>
    </dgm:pt>
    <dgm:pt modelId="{2598550E-FD2C-4ABE-A201-819BCA56F32B}">
      <dgm:prSet phldrT="[Text]"/>
      <dgm:spPr/>
      <dgm:t>
        <a:bodyPr/>
        <a:lstStyle/>
        <a:p>
          <a:pPr algn="ctr"/>
          <a:r>
            <a:rPr lang="en-US" b="1" dirty="0" smtClean="0"/>
            <a:t>Human &amp;</a:t>
          </a:r>
        </a:p>
        <a:p>
          <a:pPr algn="l"/>
          <a:r>
            <a:rPr lang="en-US" b="1" dirty="0" smtClean="0"/>
            <a:t>Social</a:t>
          </a:r>
          <a:endParaRPr lang="en-US" b="1" dirty="0"/>
        </a:p>
      </dgm:t>
    </dgm:pt>
    <dgm:pt modelId="{87E09EC3-486C-4323-9B8D-58667376E06F}" type="parTrans" cxnId="{DE0863BF-F3B2-4FC4-AC45-83CAAC05ACB0}">
      <dgm:prSet/>
      <dgm:spPr/>
      <dgm:t>
        <a:bodyPr/>
        <a:lstStyle/>
        <a:p>
          <a:endParaRPr lang="en-US"/>
        </a:p>
      </dgm:t>
    </dgm:pt>
    <dgm:pt modelId="{CC406E9E-455C-494B-8A23-CE14BCEEE370}" type="sibTrans" cxnId="{DE0863BF-F3B2-4FC4-AC45-83CAAC05ACB0}">
      <dgm:prSet/>
      <dgm:spPr/>
      <dgm:t>
        <a:bodyPr/>
        <a:lstStyle/>
        <a:p>
          <a:endParaRPr lang="en-US"/>
        </a:p>
      </dgm:t>
    </dgm:pt>
    <dgm:pt modelId="{D4B50F11-374E-415D-9453-B90BB2CFDB2B}">
      <dgm:prSet phldrT="[Text]"/>
      <dgm:spPr/>
      <dgm:t>
        <a:bodyPr/>
        <a:lstStyle/>
        <a:p>
          <a:r>
            <a:rPr lang="en-US" b="1" dirty="0" smtClean="0"/>
            <a:t>Natural</a:t>
          </a:r>
          <a:r>
            <a:rPr lang="en-US" dirty="0" smtClean="0"/>
            <a:t> </a:t>
          </a:r>
          <a:endParaRPr lang="en-US" dirty="0"/>
        </a:p>
      </dgm:t>
    </dgm:pt>
    <dgm:pt modelId="{36C3F4C9-4A38-4778-9E66-AE06CD2DFF94}" type="parTrans" cxnId="{A5628CCE-8FF6-4FED-BDEC-0A6DEEC4F030}">
      <dgm:prSet/>
      <dgm:spPr/>
      <dgm:t>
        <a:bodyPr/>
        <a:lstStyle/>
        <a:p>
          <a:endParaRPr lang="en-US"/>
        </a:p>
      </dgm:t>
    </dgm:pt>
    <dgm:pt modelId="{BB2E513D-6271-4DB1-B632-AF8112A03E0C}" type="sibTrans" cxnId="{A5628CCE-8FF6-4FED-BDEC-0A6DEEC4F030}">
      <dgm:prSet/>
      <dgm:spPr/>
      <dgm:t>
        <a:bodyPr/>
        <a:lstStyle/>
        <a:p>
          <a:endParaRPr lang="en-US"/>
        </a:p>
      </dgm:t>
    </dgm:pt>
    <dgm:pt modelId="{A8DA7327-43F5-46E4-9177-98DA67120417}" type="pres">
      <dgm:prSet presAssocID="{84642B95-3DC1-4A0F-912C-297C5F9F60AC}" presName="arrowDiagram" presStyleCnt="0">
        <dgm:presLayoutVars>
          <dgm:chMax val="5"/>
          <dgm:dir/>
          <dgm:resizeHandles val="exact"/>
        </dgm:presLayoutVars>
      </dgm:prSet>
      <dgm:spPr/>
    </dgm:pt>
    <dgm:pt modelId="{8BA02C8D-FCDB-4359-8C00-E99B7570DD32}" type="pres">
      <dgm:prSet presAssocID="{84642B95-3DC1-4A0F-912C-297C5F9F60AC}" presName="arrow" presStyleLbl="bgShp" presStyleIdx="0" presStyleCnt="1"/>
      <dgm:spPr>
        <a:ln>
          <a:solidFill>
            <a:schemeClr val="accent1"/>
          </a:solidFill>
        </a:ln>
        <a:effectLst>
          <a:innerShdw blurRad="63500" dist="50800" dir="2700000">
            <a:prstClr val="black">
              <a:alpha val="50000"/>
            </a:prstClr>
          </a:innerShdw>
        </a:effectLst>
      </dgm:spPr>
    </dgm:pt>
    <dgm:pt modelId="{53FF226F-70B6-438F-B7EC-2807F1CFBDE0}" type="pres">
      <dgm:prSet presAssocID="{84642B95-3DC1-4A0F-912C-297C5F9F60AC}" presName="arrowDiagram3" presStyleCnt="0"/>
      <dgm:spPr/>
    </dgm:pt>
    <dgm:pt modelId="{13E73973-DACD-4CA4-9ED9-2847DD66D84D}" type="pres">
      <dgm:prSet presAssocID="{ABA7CECD-186B-409D-A02D-00F04D898D5A}" presName="bullet3a" presStyleLbl="node1" presStyleIdx="0" presStyleCnt="3"/>
      <dgm:spPr/>
    </dgm:pt>
    <dgm:pt modelId="{5AB30722-A629-4B05-8D12-3FC35F60D48A}" type="pres">
      <dgm:prSet presAssocID="{ABA7CECD-186B-409D-A02D-00F04D898D5A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F570EB-78B7-4603-AB86-2264D43DA112}" type="pres">
      <dgm:prSet presAssocID="{2598550E-FD2C-4ABE-A201-819BCA56F32B}" presName="bullet3b" presStyleLbl="node1" presStyleIdx="1" presStyleCnt="3"/>
      <dgm:spPr/>
    </dgm:pt>
    <dgm:pt modelId="{D4A788C6-EB40-4697-8C90-64032E9270BF}" type="pres">
      <dgm:prSet presAssocID="{2598550E-FD2C-4ABE-A201-819BCA56F32B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7857A6-1F81-4BFF-8299-DAC173562B02}" type="pres">
      <dgm:prSet presAssocID="{D4B50F11-374E-415D-9453-B90BB2CFDB2B}" presName="bullet3c" presStyleLbl="node1" presStyleIdx="2" presStyleCnt="3"/>
      <dgm:spPr/>
    </dgm:pt>
    <dgm:pt modelId="{119EAB26-7222-408B-AAB0-E983E2B311DE}" type="pres">
      <dgm:prSet presAssocID="{D4B50F11-374E-415D-9453-B90BB2CFDB2B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9FACDB-7FA7-4D77-9BD5-F9A682407C7D}" type="presOf" srcId="{D4B50F11-374E-415D-9453-B90BB2CFDB2B}" destId="{119EAB26-7222-408B-AAB0-E983E2B311DE}" srcOrd="0" destOrd="0" presId="urn:microsoft.com/office/officeart/2005/8/layout/arrow2"/>
    <dgm:cxn modelId="{A5628CCE-8FF6-4FED-BDEC-0A6DEEC4F030}" srcId="{84642B95-3DC1-4A0F-912C-297C5F9F60AC}" destId="{D4B50F11-374E-415D-9453-B90BB2CFDB2B}" srcOrd="2" destOrd="0" parTransId="{36C3F4C9-4A38-4778-9E66-AE06CD2DFF94}" sibTransId="{BB2E513D-6271-4DB1-B632-AF8112A03E0C}"/>
    <dgm:cxn modelId="{0FB8E73B-50D4-4F70-9226-A97224F94310}" srcId="{84642B95-3DC1-4A0F-912C-297C5F9F60AC}" destId="{ABA7CECD-186B-409D-A02D-00F04D898D5A}" srcOrd="0" destOrd="0" parTransId="{E417A337-8A63-44A1-8913-611A6A5C821D}" sibTransId="{52739F57-6B5A-44CB-8638-71DF3B51D6EB}"/>
    <dgm:cxn modelId="{AD30614B-CA40-4BA8-8C2F-B49E95CC8DC9}" type="presOf" srcId="{ABA7CECD-186B-409D-A02D-00F04D898D5A}" destId="{5AB30722-A629-4B05-8D12-3FC35F60D48A}" srcOrd="0" destOrd="0" presId="urn:microsoft.com/office/officeart/2005/8/layout/arrow2"/>
    <dgm:cxn modelId="{408F3FF3-ECBD-4038-BE78-6875C7C13D2F}" type="presOf" srcId="{2598550E-FD2C-4ABE-A201-819BCA56F32B}" destId="{D4A788C6-EB40-4697-8C90-64032E9270BF}" srcOrd="0" destOrd="0" presId="urn:microsoft.com/office/officeart/2005/8/layout/arrow2"/>
    <dgm:cxn modelId="{7EBA7DE5-4AB9-4C20-9DA4-F956C8BC6FE9}" type="presOf" srcId="{84642B95-3DC1-4A0F-912C-297C5F9F60AC}" destId="{A8DA7327-43F5-46E4-9177-98DA67120417}" srcOrd="0" destOrd="0" presId="urn:microsoft.com/office/officeart/2005/8/layout/arrow2"/>
    <dgm:cxn modelId="{DE0863BF-F3B2-4FC4-AC45-83CAAC05ACB0}" srcId="{84642B95-3DC1-4A0F-912C-297C5F9F60AC}" destId="{2598550E-FD2C-4ABE-A201-819BCA56F32B}" srcOrd="1" destOrd="0" parTransId="{87E09EC3-486C-4323-9B8D-58667376E06F}" sibTransId="{CC406E9E-455C-494B-8A23-CE14BCEEE370}"/>
    <dgm:cxn modelId="{69136F46-5FA1-48AF-BE7A-B8D7BA3930C8}" type="presParOf" srcId="{A8DA7327-43F5-46E4-9177-98DA67120417}" destId="{8BA02C8D-FCDB-4359-8C00-E99B7570DD32}" srcOrd="0" destOrd="0" presId="urn:microsoft.com/office/officeart/2005/8/layout/arrow2"/>
    <dgm:cxn modelId="{472439D2-DCB5-4D4E-98DD-A48FD19E5644}" type="presParOf" srcId="{A8DA7327-43F5-46E4-9177-98DA67120417}" destId="{53FF226F-70B6-438F-B7EC-2807F1CFBDE0}" srcOrd="1" destOrd="0" presId="urn:microsoft.com/office/officeart/2005/8/layout/arrow2"/>
    <dgm:cxn modelId="{69A3A39E-66AD-40B1-B880-03F06487E92D}" type="presParOf" srcId="{53FF226F-70B6-438F-B7EC-2807F1CFBDE0}" destId="{13E73973-DACD-4CA4-9ED9-2847DD66D84D}" srcOrd="0" destOrd="0" presId="urn:microsoft.com/office/officeart/2005/8/layout/arrow2"/>
    <dgm:cxn modelId="{4A98C81F-AD97-4D54-8239-1690E35FE527}" type="presParOf" srcId="{53FF226F-70B6-438F-B7EC-2807F1CFBDE0}" destId="{5AB30722-A629-4B05-8D12-3FC35F60D48A}" srcOrd="1" destOrd="0" presId="urn:microsoft.com/office/officeart/2005/8/layout/arrow2"/>
    <dgm:cxn modelId="{8A471C31-2D6E-4476-B910-F3D88B423056}" type="presParOf" srcId="{53FF226F-70B6-438F-B7EC-2807F1CFBDE0}" destId="{25F570EB-78B7-4603-AB86-2264D43DA112}" srcOrd="2" destOrd="0" presId="urn:microsoft.com/office/officeart/2005/8/layout/arrow2"/>
    <dgm:cxn modelId="{8E94BA8E-7347-4F7C-A000-A66D94C87187}" type="presParOf" srcId="{53FF226F-70B6-438F-B7EC-2807F1CFBDE0}" destId="{D4A788C6-EB40-4697-8C90-64032E9270BF}" srcOrd="3" destOrd="0" presId="urn:microsoft.com/office/officeart/2005/8/layout/arrow2"/>
    <dgm:cxn modelId="{906B3FEC-4C14-457D-9746-AABF16B21CEE}" type="presParOf" srcId="{53FF226F-70B6-438F-B7EC-2807F1CFBDE0}" destId="{197857A6-1F81-4BFF-8299-DAC173562B02}" srcOrd="4" destOrd="0" presId="urn:microsoft.com/office/officeart/2005/8/layout/arrow2"/>
    <dgm:cxn modelId="{E0CF26A7-C581-4D9F-AF97-46D83E992DD8}" type="presParOf" srcId="{53FF226F-70B6-438F-B7EC-2807F1CFBDE0}" destId="{119EAB26-7222-408B-AAB0-E983E2B311DE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F0559E-AC6C-43AA-8640-FE9401899A98}" type="doc">
      <dgm:prSet loTypeId="urn:microsoft.com/office/officeart/2005/8/layout/gear1" loCatId="process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BCA747C0-23F6-4DB0-AC64-CA83A55F1B28}">
      <dgm:prSet phldrT="[Text]" custT="1"/>
      <dgm:spPr>
        <a:solidFill>
          <a:schemeClr val="accent5">
            <a:lumMod val="40000"/>
            <a:lumOff val="60000"/>
          </a:schemeClr>
        </a:solidFill>
        <a:ln w="63500">
          <a:solidFill>
            <a:schemeClr val="accent6">
              <a:lumMod val="50000"/>
            </a:schemeClr>
          </a:solidFill>
        </a:ln>
      </dgm:spPr>
      <dgm:t>
        <a:bodyPr/>
        <a:lstStyle/>
        <a:p>
          <a:pPr algn="ctr" rtl="1"/>
          <a:endParaRPr lang="ar-SA" sz="2400" b="0" dirty="0">
            <a:latin typeface="AR CENA" pitchFamily="2" charset="0"/>
          </a:endParaRPr>
        </a:p>
      </dgm:t>
    </dgm:pt>
    <dgm:pt modelId="{32846D60-729C-4A43-A9FC-009607DA4007}" type="sibTrans" cxnId="{22174299-63E5-4AFE-B5C7-7EA421FF2860}">
      <dgm:prSet/>
      <dgm:spPr/>
      <dgm:t>
        <a:bodyPr/>
        <a:lstStyle/>
        <a:p>
          <a:pPr algn="ctr" rtl="1"/>
          <a:endParaRPr lang="ar-SA"/>
        </a:p>
      </dgm:t>
    </dgm:pt>
    <dgm:pt modelId="{C899351F-3252-4AAA-81AF-EA04820A157D}" type="parTrans" cxnId="{22174299-63E5-4AFE-B5C7-7EA421FF2860}">
      <dgm:prSet/>
      <dgm:spPr/>
      <dgm:t>
        <a:bodyPr/>
        <a:lstStyle/>
        <a:p>
          <a:pPr algn="ctr" rtl="1"/>
          <a:endParaRPr lang="ar-SA"/>
        </a:p>
      </dgm:t>
    </dgm:pt>
    <dgm:pt modelId="{280D7731-CAD9-4B09-866E-EDE2D089A467}" type="pres">
      <dgm:prSet presAssocID="{64F0559E-AC6C-43AA-8640-FE9401899A98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D9BDF5D-64B8-40FA-915E-442D45939ACF}" type="pres">
      <dgm:prSet presAssocID="{BCA747C0-23F6-4DB0-AC64-CA83A55F1B28}" presName="gear1" presStyleLbl="node1" presStyleIdx="0" presStyleCnt="1" custAng="21076365" custScaleX="72846" custScaleY="61874" custLinFactNeighborX="-42436" custLinFactNeighborY="-428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65829EE-F866-4F1E-A91E-04A46E65CEE6}" type="pres">
      <dgm:prSet presAssocID="{BCA747C0-23F6-4DB0-AC64-CA83A55F1B28}" presName="gear1srcNode" presStyleLbl="node1" presStyleIdx="0" presStyleCnt="1"/>
      <dgm:spPr/>
      <dgm:t>
        <a:bodyPr/>
        <a:lstStyle/>
        <a:p>
          <a:pPr rtl="1"/>
          <a:endParaRPr lang="ar-SA"/>
        </a:p>
      </dgm:t>
    </dgm:pt>
    <dgm:pt modelId="{7E61996D-B75D-49B1-A00A-B919CC15BE5F}" type="pres">
      <dgm:prSet presAssocID="{BCA747C0-23F6-4DB0-AC64-CA83A55F1B28}" presName="gear1dstNode" presStyleLbl="node1" presStyleIdx="0" presStyleCnt="1"/>
      <dgm:spPr/>
      <dgm:t>
        <a:bodyPr/>
        <a:lstStyle/>
        <a:p>
          <a:pPr rtl="1"/>
          <a:endParaRPr lang="ar-SA"/>
        </a:p>
      </dgm:t>
    </dgm:pt>
    <dgm:pt modelId="{17AC5AD9-6406-4AAB-946F-5516F01AB655}" type="pres">
      <dgm:prSet presAssocID="{32846D60-729C-4A43-A9FC-009607DA4007}" presName="connector1" presStyleLbl="sibTrans2D1" presStyleIdx="0" presStyleCnt="1" custAng="0" custFlipVert="1" custFlipHor="1" custScaleX="2029" custScaleY="5918" custLinFactY="100000" custLinFactNeighborX="-2114" custLinFactNeighborY="194424"/>
      <dgm:spPr/>
      <dgm:t>
        <a:bodyPr/>
        <a:lstStyle/>
        <a:p>
          <a:pPr rtl="1"/>
          <a:endParaRPr lang="ar-SA"/>
        </a:p>
      </dgm:t>
    </dgm:pt>
  </dgm:ptLst>
  <dgm:cxnLst>
    <dgm:cxn modelId="{F561EC56-7DC4-4F5B-9EC5-4596E53788BB}" type="presOf" srcId="{64F0559E-AC6C-43AA-8640-FE9401899A98}" destId="{280D7731-CAD9-4B09-866E-EDE2D089A467}" srcOrd="0" destOrd="0" presId="urn:microsoft.com/office/officeart/2005/8/layout/gear1"/>
    <dgm:cxn modelId="{ED00075C-C633-4D9C-8A74-5CDE7398A07A}" type="presOf" srcId="{BCA747C0-23F6-4DB0-AC64-CA83A55F1B28}" destId="{DD9BDF5D-64B8-40FA-915E-442D45939ACF}" srcOrd="0" destOrd="0" presId="urn:microsoft.com/office/officeart/2005/8/layout/gear1"/>
    <dgm:cxn modelId="{22174299-63E5-4AFE-B5C7-7EA421FF2860}" srcId="{64F0559E-AC6C-43AA-8640-FE9401899A98}" destId="{BCA747C0-23F6-4DB0-AC64-CA83A55F1B28}" srcOrd="0" destOrd="0" parTransId="{C899351F-3252-4AAA-81AF-EA04820A157D}" sibTransId="{32846D60-729C-4A43-A9FC-009607DA4007}"/>
    <dgm:cxn modelId="{A68B6C20-C95D-458B-B56B-8A31EEA48F93}" type="presOf" srcId="{BCA747C0-23F6-4DB0-AC64-CA83A55F1B28}" destId="{7E61996D-B75D-49B1-A00A-B919CC15BE5F}" srcOrd="2" destOrd="0" presId="urn:microsoft.com/office/officeart/2005/8/layout/gear1"/>
    <dgm:cxn modelId="{A9364986-0730-42ED-A990-D6828DA75E2B}" type="presOf" srcId="{BCA747C0-23F6-4DB0-AC64-CA83A55F1B28}" destId="{265829EE-F866-4F1E-A91E-04A46E65CEE6}" srcOrd="1" destOrd="0" presId="urn:microsoft.com/office/officeart/2005/8/layout/gear1"/>
    <dgm:cxn modelId="{F1DD58E6-7192-4397-97DC-DB22797B6FDF}" type="presOf" srcId="{32846D60-729C-4A43-A9FC-009607DA4007}" destId="{17AC5AD9-6406-4AAB-946F-5516F01AB655}" srcOrd="0" destOrd="0" presId="urn:microsoft.com/office/officeart/2005/8/layout/gear1"/>
    <dgm:cxn modelId="{83CC6F51-C17B-4CF4-A5DE-CEA0A4632307}" type="presParOf" srcId="{280D7731-CAD9-4B09-866E-EDE2D089A467}" destId="{DD9BDF5D-64B8-40FA-915E-442D45939ACF}" srcOrd="0" destOrd="0" presId="urn:microsoft.com/office/officeart/2005/8/layout/gear1"/>
    <dgm:cxn modelId="{7A4F8382-ADED-48B6-92DE-88632F986DA5}" type="presParOf" srcId="{280D7731-CAD9-4B09-866E-EDE2D089A467}" destId="{265829EE-F866-4F1E-A91E-04A46E65CEE6}" srcOrd="1" destOrd="0" presId="urn:microsoft.com/office/officeart/2005/8/layout/gear1"/>
    <dgm:cxn modelId="{BB5AE825-F65F-497C-B586-B6AFE97BFB28}" type="presParOf" srcId="{280D7731-CAD9-4B09-866E-EDE2D089A467}" destId="{7E61996D-B75D-49B1-A00A-B919CC15BE5F}" srcOrd="2" destOrd="0" presId="urn:microsoft.com/office/officeart/2005/8/layout/gear1"/>
    <dgm:cxn modelId="{5516C224-0C30-41CF-B732-7E6A0A3CDC55}" type="presParOf" srcId="{280D7731-CAD9-4B09-866E-EDE2D089A467}" destId="{17AC5AD9-6406-4AAB-946F-5516F01AB655}" srcOrd="3" destOrd="0" presId="urn:microsoft.com/office/officeart/2005/8/layout/gear1"/>
  </dgm:cxnLst>
  <dgm:bg/>
  <dgm:whole>
    <a:ln w="25400">
      <a:noFill/>
    </a:ln>
  </dgm:whole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79BDE73-7FF3-4D4D-BD96-DAAD7DFB8EB3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6BF5AC-71E0-46BE-8BE0-611BC2D4D2B0}">
      <dgm:prSet phldrT="[Text]"/>
      <dgm:spPr/>
      <dgm:t>
        <a:bodyPr/>
        <a:lstStyle/>
        <a:p>
          <a:r>
            <a:rPr lang="en-US" dirty="0" smtClean="0"/>
            <a:t>MDGs</a:t>
          </a:r>
          <a:endParaRPr lang="en-US" dirty="0"/>
        </a:p>
      </dgm:t>
    </dgm:pt>
    <dgm:pt modelId="{7C6D062A-A8C1-4F74-9E7C-7900C1212A53}" type="parTrans" cxnId="{7A29447B-7305-437D-A79D-03B4B08DEC03}">
      <dgm:prSet/>
      <dgm:spPr/>
      <dgm:t>
        <a:bodyPr/>
        <a:lstStyle/>
        <a:p>
          <a:endParaRPr lang="en-US"/>
        </a:p>
      </dgm:t>
    </dgm:pt>
    <dgm:pt modelId="{92F81EB5-B300-4E1E-A174-4DDC25B6882D}" type="sibTrans" cxnId="{7A29447B-7305-437D-A79D-03B4B08DEC03}">
      <dgm:prSet/>
      <dgm:spPr/>
      <dgm:t>
        <a:bodyPr/>
        <a:lstStyle/>
        <a:p>
          <a:endParaRPr lang="en-US"/>
        </a:p>
      </dgm:t>
    </dgm:pt>
    <dgm:pt modelId="{13F71470-584E-497B-AC9B-6BBA8F42EC75}" type="pres">
      <dgm:prSet presAssocID="{879BDE73-7FF3-4D4D-BD96-DAAD7DFB8EB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6E2D5A-06DC-467A-A9DE-548140A03901}" type="pres">
      <dgm:prSet presAssocID="{006BF5AC-71E0-46BE-8BE0-611BC2D4D2B0}" presName="node" presStyleLbl="node1" presStyleIdx="0" presStyleCnt="1" custLinFactNeighborY="-297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93D7F3-6617-4285-896A-0FDD574243FF}" type="presOf" srcId="{879BDE73-7FF3-4D4D-BD96-DAAD7DFB8EB3}" destId="{13F71470-584E-497B-AC9B-6BBA8F42EC75}" srcOrd="0" destOrd="0" presId="urn:microsoft.com/office/officeart/2005/8/layout/default"/>
    <dgm:cxn modelId="{8279E622-2D9D-4DFB-BC5D-4127CAF4BBB7}" type="presOf" srcId="{006BF5AC-71E0-46BE-8BE0-611BC2D4D2B0}" destId="{7E6E2D5A-06DC-467A-A9DE-548140A03901}" srcOrd="0" destOrd="0" presId="urn:microsoft.com/office/officeart/2005/8/layout/default"/>
    <dgm:cxn modelId="{7A29447B-7305-437D-A79D-03B4B08DEC03}" srcId="{879BDE73-7FF3-4D4D-BD96-DAAD7DFB8EB3}" destId="{006BF5AC-71E0-46BE-8BE0-611BC2D4D2B0}" srcOrd="0" destOrd="0" parTransId="{7C6D062A-A8C1-4F74-9E7C-7900C1212A53}" sibTransId="{92F81EB5-B300-4E1E-A174-4DDC25B6882D}"/>
    <dgm:cxn modelId="{1FAB4A19-F06D-45D5-90E1-C279551D5F57}" type="presParOf" srcId="{13F71470-584E-497B-AC9B-6BBA8F42EC75}" destId="{7E6E2D5A-06DC-467A-A9DE-548140A03901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62400" y="533400"/>
            <a:ext cx="4495800" cy="20574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810000"/>
            <a:ext cx="6400800" cy="1828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7E0ED3D-1D05-46C0-AA4F-37FD6CCEAE9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152DE9-28E0-4C9A-A516-09E69B5E9E3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7050" y="381000"/>
            <a:ext cx="15811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381000"/>
            <a:ext cx="45910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CB3017-CAFF-41ED-95C5-7EC93F55DFA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3D4183-765C-42E2-BE17-A40A04051AA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CB1FFD-4FB8-4559-ACF9-4F7635C8715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3600" y="1828800"/>
            <a:ext cx="30861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2100" y="1828800"/>
            <a:ext cx="30861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3CCA21-A95A-4A5F-85A6-739AF77252A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127F39-2444-4B04-8054-4E713C240FA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57AFE-7158-4D12-80B8-FD89814C889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56AE1-4820-462C-BD1B-F7805FFD786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B2A4E2-472B-486A-9CC1-05FC03C42C9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F7F2A-BFFA-47F4-9BD7-24D8E142E53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3600" y="381000"/>
            <a:ext cx="6324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33600" y="1828800"/>
            <a:ext cx="6324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4354AE1-BE80-4D83-ADB5-AC8529452F14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1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l" rtl="1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l" rtl="1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l" rtl="1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l" rtl="1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l" rtl="1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l" rtl="1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l" rtl="1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ss.escwa.org.lb/SDPD/3248/ArabMDG2013.pdf" TargetMode="External"/><Relationship Id="rId2" Type="http://schemas.openxmlformats.org/officeDocument/2006/relationships/hyperlink" Target="http://www.escwa.un.org/information/meetingdetailsAR.asp?referenceNUM=3248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pi.yale.edu/Countrie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5852" y="428604"/>
            <a:ext cx="6100778" cy="2057400"/>
          </a:xfrm>
        </p:spPr>
        <p:txBody>
          <a:bodyPr/>
          <a:lstStyle/>
          <a:p>
            <a:pPr algn="ctr"/>
            <a:r>
              <a:rPr lang="ar-SA" dirty="0" smtClean="0"/>
              <a:t>قسم الهندسة الكيمياوية</a:t>
            </a:r>
            <a:br>
              <a:rPr lang="ar-SA" dirty="0" smtClean="0"/>
            </a:br>
            <a:r>
              <a:rPr lang="ar-SA" dirty="0" smtClean="0"/>
              <a:t>الجامعة التكنولوجية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2428868"/>
            <a:ext cx="6400800" cy="4429132"/>
          </a:xfrm>
        </p:spPr>
        <p:txBody>
          <a:bodyPr/>
          <a:lstStyle/>
          <a:p>
            <a:r>
              <a:rPr lang="ar-SA" b="1" i="1" dirty="0" smtClean="0"/>
              <a:t>ندوة</a:t>
            </a:r>
            <a:endParaRPr lang="en-US" b="1" i="1" dirty="0" smtClean="0"/>
          </a:p>
          <a:p>
            <a:endParaRPr lang="ar-SA" b="1" i="1" dirty="0" smtClean="0"/>
          </a:p>
          <a:p>
            <a:r>
              <a:rPr lang="ar-SA" b="1" i="1" dirty="0" smtClean="0"/>
              <a:t>الكيمياء والهندسة الكيمياوية </a:t>
            </a:r>
            <a:endParaRPr lang="en-US" b="1" i="1" dirty="0" smtClean="0"/>
          </a:p>
          <a:p>
            <a:r>
              <a:rPr lang="ar-SA" b="1" i="1" dirty="0" smtClean="0"/>
              <a:t>في خدمة </a:t>
            </a:r>
            <a:endParaRPr lang="en-US" b="1" i="1" dirty="0" smtClean="0"/>
          </a:p>
          <a:p>
            <a:r>
              <a:rPr lang="ar-SA" b="1" i="1" dirty="0" smtClean="0"/>
              <a:t>التنمية المستدامة</a:t>
            </a:r>
            <a:endParaRPr lang="en-US" b="1" i="1" dirty="0" smtClean="0"/>
          </a:p>
          <a:p>
            <a:endParaRPr lang="en-US" b="1" dirty="0" smtClean="0"/>
          </a:p>
          <a:p>
            <a:r>
              <a:rPr lang="ar-SA" b="1" dirty="0" smtClean="0"/>
              <a:t>5 كانون اول 2013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7846640" cy="1143000"/>
          </a:xfrm>
        </p:spPr>
        <p:txBody>
          <a:bodyPr/>
          <a:lstStyle/>
          <a:p>
            <a:pPr algn="ctr"/>
            <a:r>
              <a:rPr lang="en-US" dirty="0" smtClean="0">
                <a:latin typeface="AR CENA" pitchFamily="2" charset="0"/>
              </a:rPr>
              <a:t> ESD</a:t>
            </a:r>
            <a:endParaRPr lang="ar-IQ" dirty="0">
              <a:latin typeface="AR CEN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5904656"/>
          </a:xfrm>
        </p:spPr>
        <p:txBody>
          <a:bodyPr numCol="1"/>
          <a:lstStyle/>
          <a:p>
            <a:pPr algn="l" rtl="0">
              <a:buNone/>
            </a:pPr>
            <a:r>
              <a:rPr lang="en-US" sz="2800" dirty="0" smtClean="0">
                <a:latin typeface="AR CENA" pitchFamily="2" charset="0"/>
              </a:rPr>
              <a:t>*What EDUCATION is for ??</a:t>
            </a:r>
          </a:p>
          <a:p>
            <a:pPr marL="0" algn="l" rtl="0">
              <a:spcBef>
                <a:spcPts val="0"/>
              </a:spcBef>
              <a:buFontTx/>
              <a:buChar char="-"/>
            </a:pPr>
            <a:r>
              <a:rPr lang="en-US" sz="2800" dirty="0" smtClean="0">
                <a:latin typeface="AR CENA" pitchFamily="2" charset="0"/>
              </a:rPr>
              <a:t>To satisfy the individual’s; desires and wishes? / To accomplish the community’s; welfare &amp; needs?</a:t>
            </a:r>
          </a:p>
          <a:p>
            <a:pPr marL="0" algn="l" rtl="0">
              <a:spcBef>
                <a:spcPts val="0"/>
              </a:spcBef>
              <a:buFontTx/>
              <a:buChar char="-"/>
            </a:pPr>
            <a:endParaRPr lang="en-US" sz="2800" dirty="0" smtClean="0">
              <a:latin typeface="AR CENA" pitchFamily="2" charset="0"/>
            </a:endParaRP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2800" dirty="0" smtClean="0">
                <a:solidFill>
                  <a:schemeClr val="tx2"/>
                </a:solidFill>
                <a:latin typeface="AR CENA" pitchFamily="2" charset="0"/>
              </a:rPr>
              <a:t>*Merge </a:t>
            </a:r>
            <a:r>
              <a:rPr lang="en-US" sz="2800" dirty="0" smtClean="0">
                <a:latin typeface="AR CENA" pitchFamily="2" charset="0"/>
              </a:rPr>
              <a:t>both INTERESTS; General and personal ?</a:t>
            </a:r>
          </a:p>
          <a:p>
            <a:pPr marL="0" indent="0" algn="ctr" rtl="0">
              <a:spcBef>
                <a:spcPts val="0"/>
              </a:spcBef>
              <a:buNone/>
            </a:pPr>
            <a:endParaRPr lang="en-GB" sz="2800" dirty="0" smtClean="0">
              <a:latin typeface="AR CENA" pitchFamily="2" charset="0"/>
            </a:endParaRPr>
          </a:p>
          <a:p>
            <a:pPr marL="0" indent="0" algn="l" rtl="0">
              <a:spcBef>
                <a:spcPts val="0"/>
              </a:spcBef>
              <a:buNone/>
            </a:pPr>
            <a:r>
              <a:rPr lang="en-GB" sz="2800" dirty="0" smtClean="0">
                <a:latin typeface="AR CENA" pitchFamily="2" charset="0"/>
              </a:rPr>
              <a:t>*Secure ; present and coming well-being; </a:t>
            </a:r>
          </a:p>
          <a:p>
            <a:pPr marL="0" indent="0" algn="ctr" rtl="0">
              <a:spcBef>
                <a:spcPts val="0"/>
              </a:spcBef>
              <a:buNone/>
            </a:pPr>
            <a:r>
              <a:rPr lang="en-GB" sz="4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 CENA" pitchFamily="2" charset="0"/>
              </a:rPr>
              <a:t>Sustainable Development</a:t>
            </a:r>
            <a:endParaRPr lang="en-GB" sz="4800" dirty="0" smtClean="0">
              <a:solidFill>
                <a:schemeClr val="bg1">
                  <a:lumMod val="50000"/>
                </a:schemeClr>
              </a:solidFill>
              <a:latin typeface="AR CENA" pitchFamily="2" charset="0"/>
            </a:endParaRP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2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 CENA" pitchFamily="2" charset="0"/>
              </a:rPr>
              <a:t>Development overshadowed by;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2800" dirty="0" smtClean="0">
                <a:latin typeface="AR CENA" pitchFamily="2" charset="0"/>
              </a:rPr>
              <a:t>*Social environment of hope, confidence &amp; shared responsibility.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2800" dirty="0" smtClean="0">
                <a:latin typeface="AR CENA" pitchFamily="2" charset="0"/>
              </a:rPr>
              <a:t>*Good governance; environmentally efficient economy</a:t>
            </a:r>
          </a:p>
          <a:p>
            <a:pPr marL="0" indent="0" algn="l" rtl="0">
              <a:spcBef>
                <a:spcPts val="0"/>
              </a:spcBef>
              <a:buNone/>
            </a:pPr>
            <a:r>
              <a:rPr lang="en-US" sz="2800" dirty="0" smtClean="0">
                <a:latin typeface="AR CENA" pitchFamily="2" charset="0"/>
              </a:rPr>
              <a:t>*Innovated technical capacity</a:t>
            </a:r>
          </a:p>
          <a:p>
            <a:pPr algn="l" rtl="0">
              <a:buNone/>
            </a:pPr>
            <a:endParaRPr lang="en-US" sz="2800" dirty="0" smtClean="0">
              <a:latin typeface="AR CENA" pitchFamily="2" charset="0"/>
            </a:endParaRPr>
          </a:p>
          <a:p>
            <a:pPr algn="l">
              <a:buNone/>
            </a:pPr>
            <a:endParaRPr lang="ar-IQ" dirty="0" smtClean="0">
              <a:latin typeface="AR CENA" pitchFamily="2" charset="0"/>
            </a:endParaRPr>
          </a:p>
          <a:p>
            <a:pPr algn="l" rtl="0">
              <a:buNone/>
            </a:pP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6"/>
          <p:cNvGrpSpPr/>
          <p:nvPr/>
        </p:nvGrpSpPr>
        <p:grpSpPr>
          <a:xfrm>
            <a:off x="1691680" y="0"/>
            <a:ext cx="7056784" cy="6669359"/>
            <a:chOff x="1691680" y="0"/>
            <a:chExt cx="7056784" cy="6669359"/>
          </a:xfrm>
        </p:grpSpPr>
        <p:sp>
          <p:nvSpPr>
            <p:cNvPr id="9218" name="Oval 2"/>
            <p:cNvSpPr>
              <a:spLocks noChangeArrowheads="1"/>
            </p:cNvSpPr>
            <p:nvPr/>
          </p:nvSpPr>
          <p:spPr bwMode="auto">
            <a:xfrm>
              <a:off x="1691680" y="0"/>
              <a:ext cx="7056784" cy="6669359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rPr>
                <a:t>                                             </a:t>
              </a: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endParaRP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endParaRP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endParaRP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endParaRP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endParaRP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endParaRP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endParaRP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endParaRP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endParaRP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rPr>
                <a:t>                                             </a:t>
              </a: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endParaRP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rPr>
                <a:t>          </a:t>
              </a: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endParaRPr>
            </a:p>
            <a:p>
              <a:pPr marL="0" marR="0" lvl="0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rPr>
                <a:t>            </a:t>
              </a:r>
            </a:p>
            <a:p>
              <a:pPr marL="0" marR="0" lvl="0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1800" dirty="0" smtClean="0">
                  <a:solidFill>
                    <a:schemeClr val="tx1"/>
                  </a:solidFill>
                  <a:latin typeface="Arial" pitchFamily="34" charset="0"/>
                  <a:ea typeface="Arial" pitchFamily="34" charset="0"/>
                </a:rPr>
                <a:t>                       </a:t>
              </a: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 CENA" pitchFamily="2" charset="0"/>
                <a:ea typeface="Arial" pitchFamily="34" charset="0"/>
              </a:endParaRPr>
            </a:p>
            <a:p>
              <a:pPr marL="0" marR="0" lvl="0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AR CENA" pitchFamily="2" charset="0"/>
                  <a:ea typeface="Arial" pitchFamily="34" charset="0"/>
                </a:rPr>
                <a:t>                   </a:t>
              </a: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endParaRP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endParaRP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endParaRP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endParaRP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endParaRP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endParaRP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endParaRP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endParaRP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endParaRP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endParaRP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endParaRPr>
            </a:p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endParaRPr>
            </a:p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endParaRPr>
            </a:p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endParaRPr>
            </a:p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endParaRPr>
            </a:p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endParaRPr>
            </a:p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IQ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3" name="Group 33"/>
            <p:cNvGrpSpPr/>
            <p:nvPr/>
          </p:nvGrpSpPr>
          <p:grpSpPr>
            <a:xfrm>
              <a:off x="2539557" y="260648"/>
              <a:ext cx="5200794" cy="4968552"/>
              <a:chOff x="1471932" y="1700808"/>
              <a:chExt cx="4119501" cy="4546798"/>
            </a:xfrm>
          </p:grpSpPr>
          <p:sp>
            <p:nvSpPr>
              <p:cNvPr id="9219" name="Oval 3"/>
              <p:cNvSpPr>
                <a:spLocks noChangeArrowheads="1"/>
              </p:cNvSpPr>
              <p:nvPr/>
            </p:nvSpPr>
            <p:spPr bwMode="auto">
              <a:xfrm>
                <a:off x="2195736" y="1700808"/>
                <a:ext cx="2800350" cy="523875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 CENA" pitchFamily="2" charset="0"/>
                    <a:ea typeface="Arial" pitchFamily="34" charset="0"/>
                  </a:rPr>
                  <a:t>EDUCATION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ar-IQ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9220" name="AutoShape 4"/>
              <p:cNvCxnSpPr>
                <a:cxnSpLocks noChangeShapeType="1"/>
              </p:cNvCxnSpPr>
              <p:nvPr/>
            </p:nvCxnSpPr>
            <p:spPr bwMode="auto">
              <a:xfrm rot="16200000" flipH="1">
                <a:off x="4097998" y="2318826"/>
                <a:ext cx="352589" cy="12466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9221" name="AutoShape 5"/>
              <p:cNvCxnSpPr>
                <a:cxnSpLocks noChangeShapeType="1"/>
              </p:cNvCxnSpPr>
              <p:nvPr/>
            </p:nvCxnSpPr>
            <p:spPr bwMode="auto">
              <a:xfrm rot="5400000">
                <a:off x="2679930" y="2321562"/>
                <a:ext cx="352588" cy="11919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9222" name="AutoShape 6"/>
              <p:cNvSpPr>
                <a:spLocks noChangeArrowheads="1"/>
              </p:cNvSpPr>
              <p:nvPr/>
            </p:nvSpPr>
            <p:spPr bwMode="auto">
              <a:xfrm>
                <a:off x="3903108" y="2689242"/>
                <a:ext cx="1631288" cy="527164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 CENA" pitchFamily="2" charset="0"/>
                    <a:ea typeface="Arial" pitchFamily="34" charset="0"/>
                  </a:rPr>
                  <a:t>Community</a:t>
                </a:r>
                <a:r>
                  <a:rPr kumimoji="0" lang="en-GB" sz="20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 CENA" pitchFamily="2" charset="0"/>
                    <a:ea typeface="Arial" pitchFamily="34" charset="0"/>
                  </a:rPr>
                  <a:t> Needs</a:t>
                </a:r>
                <a:endParaRPr kumimoji="0" lang="ar-IQ" sz="20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 CENA" pitchFamily="2" charset="0"/>
                </a:endParaRPr>
              </a:p>
            </p:txBody>
          </p:sp>
          <p:sp>
            <p:nvSpPr>
              <p:cNvPr id="9223" name="AutoShape 7"/>
              <p:cNvSpPr>
                <a:spLocks noChangeArrowheads="1"/>
              </p:cNvSpPr>
              <p:nvPr/>
            </p:nvSpPr>
            <p:spPr bwMode="auto">
              <a:xfrm>
                <a:off x="1670861" y="2623347"/>
                <a:ext cx="1639098" cy="517279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>
                  <a:spcAft>
                    <a:spcPts val="1000"/>
                  </a:spcAft>
                </a:pPr>
                <a:r>
                  <a:rPr lang="en-GB" sz="2000" dirty="0" smtClean="0">
                    <a:solidFill>
                      <a:schemeClr val="tx1"/>
                    </a:solidFill>
                    <a:latin typeface="AR CENA" pitchFamily="2" charset="0"/>
                    <a:ea typeface="Arial" pitchFamily="34" charset="0"/>
                  </a:rPr>
                  <a:t>Personal wishes</a:t>
                </a:r>
                <a:endParaRPr lang="en-US" sz="2000" dirty="0" smtClean="0">
                  <a:solidFill>
                    <a:schemeClr val="tx1"/>
                  </a:solidFill>
                  <a:latin typeface="AR CENA" pitchFamily="2" charset="0"/>
                  <a:ea typeface="Arial" pitchFamily="34" charset="0"/>
                </a:endParaRPr>
              </a:p>
            </p:txBody>
          </p:sp>
          <p:cxnSp>
            <p:nvCxnSpPr>
              <p:cNvPr id="9224" name="AutoShape 8"/>
              <p:cNvCxnSpPr>
                <a:cxnSpLocks noChangeShapeType="1"/>
              </p:cNvCxnSpPr>
              <p:nvPr/>
            </p:nvCxnSpPr>
            <p:spPr bwMode="auto">
              <a:xfrm rot="5400000">
                <a:off x="4658640" y="3350685"/>
                <a:ext cx="724852" cy="456297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9225" name="AutoShape 9"/>
              <p:cNvCxnSpPr>
                <a:cxnSpLocks noChangeShapeType="1"/>
              </p:cNvCxnSpPr>
              <p:nvPr/>
            </p:nvCxnSpPr>
            <p:spPr bwMode="auto">
              <a:xfrm rot="16200000" flipH="1">
                <a:off x="1802367" y="3403294"/>
                <a:ext cx="790747" cy="285185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9226" name="Oval 10"/>
              <p:cNvSpPr>
                <a:spLocks noChangeArrowheads="1"/>
              </p:cNvSpPr>
              <p:nvPr/>
            </p:nvSpPr>
            <p:spPr bwMode="auto">
              <a:xfrm>
                <a:off x="1691680" y="3356992"/>
                <a:ext cx="3771900" cy="382588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 CENA" pitchFamily="2" charset="0"/>
                    <a:ea typeface="Arial" pitchFamily="34" charset="0"/>
                  </a:rPr>
                  <a:t>ESD</a:t>
                </a:r>
                <a:endParaRPr kumimoji="0" lang="ar-IQ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 CENA" pitchFamily="2" charset="0"/>
                </a:endParaRPr>
              </a:p>
            </p:txBody>
          </p:sp>
          <p:sp>
            <p:nvSpPr>
              <p:cNvPr id="9227" name="Oval 11"/>
              <p:cNvSpPr>
                <a:spLocks noChangeArrowheads="1"/>
              </p:cNvSpPr>
              <p:nvPr/>
            </p:nvSpPr>
            <p:spPr bwMode="auto">
              <a:xfrm>
                <a:off x="1886885" y="3933056"/>
                <a:ext cx="3240360" cy="657225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</a:rPr>
                  <a:t>   </a:t>
                </a:r>
                <a:r>
                  <a:rPr kumimoji="0" lang="en-GB" sz="200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 CENA" pitchFamily="2" charset="0"/>
                    <a:ea typeface="Arial" pitchFamily="34" charset="0"/>
                  </a:rPr>
                  <a:t>Personal                General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ar-IQ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229" name="AutoShape 13"/>
              <p:cNvSpPr>
                <a:spLocks noChangeArrowheads="1"/>
              </p:cNvSpPr>
              <p:nvPr/>
            </p:nvSpPr>
            <p:spPr bwMode="auto">
              <a:xfrm>
                <a:off x="1979712" y="5085184"/>
                <a:ext cx="3181350" cy="447675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 CENA" pitchFamily="2" charset="0"/>
                    <a:ea typeface="Arial" pitchFamily="34" charset="0"/>
                  </a:rPr>
                  <a:t>SUSTAINABLE COMMUNITY</a:t>
                </a:r>
                <a:endParaRPr kumimoji="0" lang="ar-IQ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 CENA" pitchFamily="2" charset="0"/>
                </a:endParaRPr>
              </a:p>
            </p:txBody>
          </p:sp>
          <p:sp>
            <p:nvSpPr>
              <p:cNvPr id="9230" name="Rectangle 14"/>
              <p:cNvSpPr>
                <a:spLocks noChangeArrowheads="1"/>
              </p:cNvSpPr>
              <p:nvPr/>
            </p:nvSpPr>
            <p:spPr bwMode="auto">
              <a:xfrm>
                <a:off x="1979712" y="5733256"/>
                <a:ext cx="3181350" cy="51435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 CENA" pitchFamily="2" charset="0"/>
                    <a:ea typeface="Arial" pitchFamily="34" charset="0"/>
                  </a:rPr>
                  <a:t>SUSTAINABLE DEVELOPMENT</a:t>
                </a:r>
                <a:endParaRPr kumimoji="0" lang="ar-IQ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 CENA" pitchFamily="2" charset="0"/>
                </a:endParaRPr>
              </a:p>
            </p:txBody>
          </p:sp>
          <p:sp>
            <p:nvSpPr>
              <p:cNvPr id="9231" name="AutoShape 15"/>
              <p:cNvSpPr>
                <a:spLocks noChangeArrowheads="1"/>
              </p:cNvSpPr>
              <p:nvPr/>
            </p:nvSpPr>
            <p:spPr bwMode="auto">
              <a:xfrm>
                <a:off x="5277108" y="5157192"/>
                <a:ext cx="314325" cy="914400"/>
              </a:xfrm>
              <a:prstGeom prst="curvedLeftArrow">
                <a:avLst>
                  <a:gd name="adj1" fmla="val 58182"/>
                  <a:gd name="adj2" fmla="val 116364"/>
                  <a:gd name="adj3" fmla="val 33333"/>
                </a:avLst>
              </a:prstGeom>
              <a:ln>
                <a:headEnd/>
                <a:tailEnd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IQ" sz="1800"/>
              </a:p>
            </p:txBody>
          </p:sp>
          <p:sp>
            <p:nvSpPr>
              <p:cNvPr id="9232" name="AutoShape 16"/>
              <p:cNvSpPr>
                <a:spLocks noChangeArrowheads="1"/>
              </p:cNvSpPr>
              <p:nvPr/>
            </p:nvSpPr>
            <p:spPr bwMode="auto">
              <a:xfrm rot="11130192">
                <a:off x="1471932" y="4956935"/>
                <a:ext cx="381000" cy="1085850"/>
              </a:xfrm>
              <a:prstGeom prst="curvedLeftArrow">
                <a:avLst>
                  <a:gd name="adj1" fmla="val 57000"/>
                  <a:gd name="adj2" fmla="val 114000"/>
                  <a:gd name="adj3" fmla="val 33333"/>
                </a:avLst>
              </a:prstGeom>
              <a:ln>
                <a:headEnd/>
                <a:tailEnd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IQ" sz="1800"/>
              </a:p>
            </p:txBody>
          </p:sp>
          <p:cxnSp>
            <p:nvCxnSpPr>
              <p:cNvPr id="9233" name="AutoShape 17"/>
              <p:cNvCxnSpPr>
                <a:cxnSpLocks noChangeShapeType="1"/>
              </p:cNvCxnSpPr>
              <p:nvPr/>
            </p:nvCxnSpPr>
            <p:spPr bwMode="auto">
              <a:xfrm rot="5400000">
                <a:off x="3384662" y="4833156"/>
                <a:ext cx="359246" cy="794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</p:grpSp>
        <p:cxnSp>
          <p:nvCxnSpPr>
            <p:cNvPr id="9228" name="AutoShape 12"/>
            <p:cNvCxnSpPr>
              <a:cxnSpLocks noChangeShapeType="1"/>
            </p:cNvCxnSpPr>
            <p:nvPr/>
          </p:nvCxnSpPr>
          <p:spPr bwMode="auto">
            <a:xfrm flipH="1" flipV="1">
              <a:off x="4977755" y="3059435"/>
              <a:ext cx="314325" cy="952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26" name="TextBox 25"/>
            <p:cNvSpPr txBox="1"/>
            <p:nvPr/>
          </p:nvSpPr>
          <p:spPr>
            <a:xfrm>
              <a:off x="3491880" y="5373216"/>
              <a:ext cx="3312368" cy="120032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600" dirty="0" smtClean="0">
                  <a:solidFill>
                    <a:schemeClr val="bg1">
                      <a:lumMod val="40000"/>
                      <a:lumOff val="60000"/>
                    </a:schemeClr>
                  </a:solidFill>
                  <a:latin typeface="AR CENA" pitchFamily="2" charset="0"/>
                  <a:ea typeface="Arial" pitchFamily="34" charset="0"/>
                </a:rPr>
                <a:t>Good      Governance </a:t>
              </a:r>
              <a:endParaRPr lang="ar-IQ" sz="3600" dirty="0">
                <a:solidFill>
                  <a:schemeClr val="bg1">
                    <a:lumMod val="40000"/>
                    <a:lumOff val="60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19174"/>
          </a:xfrm>
        </p:spPr>
        <p:txBody>
          <a:bodyPr/>
          <a:lstStyle/>
          <a:p>
            <a:pPr algn="ctr" rtl="0"/>
            <a:r>
              <a:rPr lang="en-US" sz="2800" dirty="0" smtClean="0"/>
              <a:t>2012 EPI objectives of environmental policy:</a:t>
            </a:r>
            <a:br>
              <a:rPr lang="en-US" sz="2800" dirty="0" smtClean="0"/>
            </a:br>
            <a:r>
              <a:rPr lang="en-US" sz="2800" dirty="0" smtClean="0"/>
              <a:t> Environmental Health &amp; Ecosystem Vitality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285860"/>
            <a:ext cx="7958166" cy="4953016"/>
          </a:xfrm>
        </p:spPr>
        <p:txBody>
          <a:bodyPr/>
          <a:lstStyle/>
          <a:p>
            <a:pPr algn="l" rtl="0"/>
            <a:r>
              <a:rPr lang="en-US" sz="2800" dirty="0" smtClean="0"/>
              <a:t> Environmental Health</a:t>
            </a:r>
          </a:p>
          <a:p>
            <a:pPr algn="l" rtl="0"/>
            <a:r>
              <a:rPr lang="en-US" sz="2800" dirty="0" smtClean="0"/>
              <a:t>Water (effects on human health)</a:t>
            </a:r>
          </a:p>
          <a:p>
            <a:pPr algn="l" rtl="0"/>
            <a:r>
              <a:rPr lang="en-US" sz="2800" dirty="0" smtClean="0"/>
              <a:t>Air Pollution (effects on human health)</a:t>
            </a:r>
          </a:p>
          <a:p>
            <a:pPr algn="l" rtl="0"/>
            <a:r>
              <a:rPr lang="en-US" sz="2800" dirty="0" smtClean="0"/>
              <a:t>Air Pollution (ecosystem effects)</a:t>
            </a:r>
          </a:p>
          <a:p>
            <a:pPr algn="l" rtl="0"/>
            <a:r>
              <a:rPr lang="en-US" sz="2800" dirty="0" smtClean="0"/>
              <a:t>Water Resources (ecosystem effects)</a:t>
            </a:r>
          </a:p>
          <a:p>
            <a:pPr algn="l" rtl="0"/>
            <a:r>
              <a:rPr lang="en-US" sz="2800" dirty="0" smtClean="0"/>
              <a:t>Biodiversity and Habitat</a:t>
            </a:r>
          </a:p>
          <a:p>
            <a:pPr algn="l" rtl="0"/>
            <a:r>
              <a:rPr lang="en-US" sz="2800" dirty="0" smtClean="0"/>
              <a:t>Forests</a:t>
            </a:r>
          </a:p>
          <a:p>
            <a:pPr algn="l" rtl="0"/>
            <a:r>
              <a:rPr lang="en-US" sz="2800" dirty="0" smtClean="0"/>
              <a:t>Fisheries</a:t>
            </a:r>
          </a:p>
          <a:p>
            <a:pPr algn="l" rtl="0"/>
            <a:r>
              <a:rPr lang="en-US" sz="2800" dirty="0" smtClean="0"/>
              <a:t>Agriculture</a:t>
            </a:r>
          </a:p>
          <a:p>
            <a:pPr algn="l" rtl="0"/>
            <a:r>
              <a:rPr lang="en-US" sz="2800" dirty="0" smtClean="0"/>
              <a:t>Climate Change &amp; Energy</a:t>
            </a:r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0"/>
            <a:ext cx="6838528" cy="1143000"/>
          </a:xfrm>
        </p:spPr>
        <p:txBody>
          <a:bodyPr/>
          <a:lstStyle/>
          <a:p>
            <a:pPr algn="ctr"/>
            <a:r>
              <a:rPr lang="en-US" dirty="0" smtClean="0">
                <a:latin typeface="AR CENA" pitchFamily="2" charset="0"/>
              </a:rPr>
              <a:t>Sustainability Wheels</a:t>
            </a:r>
            <a:endParaRPr lang="ar-IQ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42976" y="1643050"/>
          <a:ext cx="6694512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929718" cy="1500198"/>
          </a:xfrm>
        </p:spPr>
        <p:txBody>
          <a:bodyPr/>
          <a:lstStyle/>
          <a:p>
            <a:pPr algn="ctr" rtl="0"/>
            <a:r>
              <a:rPr lang="en-US" dirty="0" smtClean="0"/>
              <a:t>Investment in SD Capitals</a:t>
            </a:r>
            <a:br>
              <a:rPr lang="en-US" dirty="0" smtClean="0"/>
            </a:br>
            <a:r>
              <a:rPr lang="ar-IQ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ماهاتما غاندي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IQ" dirty="0" smtClean="0"/>
              <a:t>"السرعة ليست ذات صلة ان كانت في الاتجاه الخطأ”</a:t>
            </a:r>
            <a:r>
              <a:rPr lang="ar-IQ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S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2428868"/>
          <a:ext cx="3509970" cy="3143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3571868" y="2428868"/>
          <a:ext cx="2286016" cy="1928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4643438" y="3286124"/>
            <a:ext cx="772789" cy="656392"/>
            <a:chOff x="759703" y="1054965"/>
            <a:chExt cx="772789" cy="656392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9" name=" 3"/>
            <p:cNvSpPr/>
            <p:nvPr/>
          </p:nvSpPr>
          <p:spPr>
            <a:xfrm rot="21076365">
              <a:off x="759703" y="1054965"/>
              <a:ext cx="772789" cy="656392"/>
            </a:xfrm>
            <a:prstGeom prst="gear9">
              <a:avLst/>
            </a:prstGeom>
            <a:grpFill/>
            <a:ln w="63500">
              <a:solidFill>
                <a:schemeClr val="accent6">
                  <a:lumMod val="50000"/>
                </a:schemeClr>
              </a:solidFill>
            </a:ln>
          </p:spPr>
          <p:style>
            <a:lnRef idx="3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 4"/>
            <p:cNvSpPr/>
            <p:nvPr/>
          </p:nvSpPr>
          <p:spPr>
            <a:xfrm rot="21076365">
              <a:off x="905497" y="1208788"/>
              <a:ext cx="479459" cy="33739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ar-SA" sz="2400" b="0" kern="1200" dirty="0">
                <a:latin typeface="AR CENA" pitchFamily="2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500562" y="2714620"/>
            <a:ext cx="772789" cy="656392"/>
            <a:chOff x="759703" y="1054965"/>
            <a:chExt cx="772789" cy="656392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12" name=" 3"/>
            <p:cNvSpPr/>
            <p:nvPr/>
          </p:nvSpPr>
          <p:spPr>
            <a:xfrm rot="21076365">
              <a:off x="759703" y="1054965"/>
              <a:ext cx="772789" cy="656392"/>
            </a:xfrm>
            <a:prstGeom prst="gear9">
              <a:avLst/>
            </a:prstGeom>
            <a:grpFill/>
            <a:ln w="63500">
              <a:solidFill>
                <a:schemeClr val="accent6">
                  <a:lumMod val="50000"/>
                </a:schemeClr>
              </a:solidFill>
            </a:ln>
          </p:spPr>
          <p:style>
            <a:lnRef idx="3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 4"/>
            <p:cNvSpPr/>
            <p:nvPr/>
          </p:nvSpPr>
          <p:spPr>
            <a:xfrm rot="21076365">
              <a:off x="905497" y="1208788"/>
              <a:ext cx="479459" cy="33739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ar-SA" sz="2400" b="0" kern="1200" dirty="0">
                <a:latin typeface="AR CENA" pitchFamily="2" charset="0"/>
              </a:endParaRPr>
            </a:p>
          </p:txBody>
        </p:sp>
      </p:grpSp>
      <p:graphicFrame>
        <p:nvGraphicFramePr>
          <p:cNvPr id="14" name="Diagram 13"/>
          <p:cNvGraphicFramePr/>
          <p:nvPr/>
        </p:nvGraphicFramePr>
        <p:xfrm>
          <a:off x="7072330" y="2857496"/>
          <a:ext cx="1643074" cy="1143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85720" y="5286388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SD Capitals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357554" y="5286388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Sustainability wheels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929454" y="5253351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8 MDGs</a:t>
            </a:r>
            <a:endParaRPr lang="en-US" b="1" dirty="0"/>
          </a:p>
        </p:txBody>
      </p:sp>
      <p:sp>
        <p:nvSpPr>
          <p:cNvPr id="20" name="Right Arrow 19"/>
          <p:cNvSpPr/>
          <p:nvPr/>
        </p:nvSpPr>
        <p:spPr bwMode="auto">
          <a:xfrm>
            <a:off x="2428860" y="5357826"/>
            <a:ext cx="785818" cy="28575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ight Arrow 20"/>
          <p:cNvSpPr/>
          <p:nvPr/>
        </p:nvSpPr>
        <p:spPr bwMode="auto">
          <a:xfrm>
            <a:off x="6357950" y="5357826"/>
            <a:ext cx="785818" cy="28575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Curved Up Arrow 22"/>
          <p:cNvSpPr/>
          <p:nvPr/>
        </p:nvSpPr>
        <p:spPr bwMode="auto">
          <a:xfrm flipH="1">
            <a:off x="1428728" y="5715040"/>
            <a:ext cx="6699656" cy="1071546"/>
          </a:xfrm>
          <a:prstGeom prst="curved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ight Arrow 23"/>
          <p:cNvSpPr/>
          <p:nvPr/>
        </p:nvSpPr>
        <p:spPr bwMode="auto">
          <a:xfrm>
            <a:off x="6072198" y="3214686"/>
            <a:ext cx="785818" cy="57150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5852" y="533400"/>
            <a:ext cx="7172348" cy="2057400"/>
          </a:xfrm>
        </p:spPr>
        <p:txBody>
          <a:bodyPr/>
          <a:lstStyle/>
          <a:p>
            <a:pPr algn="ctr"/>
            <a:r>
              <a:rPr lang="ar-SA" dirty="0" smtClean="0"/>
              <a:t>شكراً لحسن اصغائكم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b="1" dirty="0" smtClean="0"/>
              <a:t>السلام عليكم ورحمة الله وبركاته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1538" y="285728"/>
            <a:ext cx="7858180" cy="2895600"/>
          </a:xfrm>
        </p:spPr>
        <p:txBody>
          <a:bodyPr/>
          <a:lstStyle/>
          <a:p>
            <a:pPr algn="ctr"/>
            <a:r>
              <a:rPr lang="ar-SA" dirty="0" smtClean="0"/>
              <a:t>دور الجامعة التكنولوجية </a:t>
            </a:r>
            <a:br>
              <a:rPr lang="ar-SA" dirty="0" smtClean="0"/>
            </a:br>
            <a:r>
              <a:rPr lang="ar-SA" dirty="0" smtClean="0"/>
              <a:t>في</a:t>
            </a:r>
            <a:br>
              <a:rPr lang="ar-SA" dirty="0" smtClean="0"/>
            </a:br>
            <a:r>
              <a:rPr lang="ar-SA" dirty="0" smtClean="0"/>
              <a:t>تعليم عالي من أجل التنمية المستدامة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4643446"/>
            <a:ext cx="8572528" cy="1357346"/>
          </a:xfrm>
        </p:spPr>
        <p:txBody>
          <a:bodyPr/>
          <a:lstStyle/>
          <a:p>
            <a:r>
              <a:rPr lang="ar-SA" sz="2800" b="1" dirty="0" smtClean="0"/>
              <a:t>م. مقداد عبد الوهاب الخطيب  </a:t>
            </a:r>
          </a:p>
          <a:p>
            <a:r>
              <a:rPr lang="ar-SA" sz="2000" dirty="0" smtClean="0"/>
              <a:t>ماجستير جيولوجيا هندسية / بريطانيا 1982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ar-SA" sz="3200" dirty="0" smtClean="0"/>
              <a:t>- رئيس قسم التنمية المستدامة - مركز بحوث البيئة / رئيس لجنة التنمية المستدامة </a:t>
            </a:r>
          </a:p>
          <a:p>
            <a:pPr>
              <a:buFontTx/>
              <a:buChar char="-"/>
            </a:pPr>
            <a:r>
              <a:rPr lang="ar-SA" sz="3200" dirty="0" smtClean="0"/>
              <a:t>مدير اعدادات ورشة التثقيف من أجل التنمية المستدامة للاعلاميين،   </a:t>
            </a:r>
            <a:r>
              <a:rPr lang="en-US" sz="3200" dirty="0" smtClean="0"/>
              <a:t>UNESCO</a:t>
            </a:r>
            <a:r>
              <a:rPr lang="ar-SA" sz="3200" dirty="0" smtClean="0"/>
              <a:t> 2010-2011</a:t>
            </a:r>
            <a:endParaRPr lang="en-US" sz="3200" dirty="0" smtClean="0"/>
          </a:p>
          <a:p>
            <a:pPr>
              <a:buFontTx/>
              <a:buChar char="-"/>
            </a:pPr>
            <a:r>
              <a:rPr lang="ar-SA" sz="3200" dirty="0" smtClean="0"/>
              <a:t>مؤلف مشارك في </a:t>
            </a:r>
            <a:r>
              <a:rPr lang="en-US" sz="3200" dirty="0" smtClean="0"/>
              <a:t>GEO-5</a:t>
            </a:r>
            <a:r>
              <a:rPr lang="ar-SA" sz="3200" dirty="0" smtClean="0"/>
              <a:t> تقرير البيئة العالمي الخامس </a:t>
            </a:r>
            <a:r>
              <a:rPr lang="en-US" sz="3200" dirty="0" smtClean="0"/>
              <a:t>UNEP</a:t>
            </a:r>
            <a:r>
              <a:rPr lang="ar-SA" sz="3200" dirty="0" smtClean="0"/>
              <a:t>، 2012</a:t>
            </a:r>
          </a:p>
          <a:p>
            <a:pPr>
              <a:buFontTx/>
              <a:buChar char="-"/>
            </a:pPr>
            <a:r>
              <a:rPr lang="ar-SA" sz="3200" dirty="0" smtClean="0"/>
              <a:t>مدرب مدربين في ”اسس سياسات النمو الاخضر“ </a:t>
            </a:r>
            <a:r>
              <a:rPr lang="en-US" sz="3200" dirty="0" smtClean="0"/>
              <a:t>UN-ESCAP</a:t>
            </a:r>
            <a:r>
              <a:rPr lang="ar-SA" sz="3200" dirty="0" smtClean="0"/>
              <a:t>، 2012</a:t>
            </a:r>
            <a:endParaRPr lang="en-US" sz="3200" dirty="0" smtClean="0"/>
          </a:p>
          <a:p>
            <a:pPr>
              <a:buFontTx/>
              <a:buChar char="-"/>
            </a:pPr>
            <a:r>
              <a:rPr lang="ar-SA" sz="3200" dirty="0" smtClean="0"/>
              <a:t>خبير وطني  في المسؤولية المجتمعية،  </a:t>
            </a:r>
            <a:r>
              <a:rPr lang="en-US" sz="3200" dirty="0" smtClean="0"/>
              <a:t>ISO</a:t>
            </a:r>
            <a:r>
              <a:rPr lang="ar-SA" sz="3200" dirty="0" smtClean="0"/>
              <a:t>، 2013</a:t>
            </a:r>
            <a:endParaRPr lang="en-US" sz="3200" dirty="0" smtClean="0"/>
          </a:p>
          <a:p>
            <a:pPr>
              <a:buFontTx/>
              <a:buChar char="-"/>
            </a:pPr>
            <a:r>
              <a:rPr lang="ar-SA" sz="3200" dirty="0" smtClean="0"/>
              <a:t>خبير ومصدر، مركز تبادل المعلومات</a:t>
            </a:r>
            <a:r>
              <a:rPr lang="en-US" sz="3200" dirty="0" smtClean="0"/>
              <a:t>-</a:t>
            </a:r>
            <a:r>
              <a:rPr lang="ar-SA" sz="3200" dirty="0" smtClean="0"/>
              <a:t>أنماط الاستهلاك والانتاج المستدامة </a:t>
            </a:r>
            <a:r>
              <a:rPr lang="en-US" sz="3200" dirty="0" smtClean="0"/>
              <a:t>Global SCP Clearinghouse</a:t>
            </a:r>
            <a:r>
              <a:rPr lang="ar-SA" sz="3200" dirty="0" smtClean="0"/>
              <a:t>،</a:t>
            </a:r>
            <a:r>
              <a:rPr lang="en-US" sz="3200" dirty="0" smtClean="0"/>
              <a:t>UNEP</a:t>
            </a:r>
            <a:r>
              <a:rPr lang="ar-SA" sz="3200" dirty="0" smtClean="0"/>
              <a:t> 2013</a:t>
            </a:r>
            <a:r>
              <a:rPr lang="en-US" sz="3200" dirty="0" smtClean="0"/>
              <a:t> </a:t>
            </a:r>
            <a:r>
              <a:rPr lang="ar-SA" sz="3200" dirty="0" smtClean="0"/>
              <a:t>.</a:t>
            </a:r>
            <a:r>
              <a:rPr lang="en-US" sz="3200" dirty="0" smtClean="0"/>
              <a:t>  </a:t>
            </a:r>
            <a:r>
              <a:rPr lang="ar-SA" sz="3200" dirty="0" smtClean="0"/>
              <a:t> 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929718" cy="2214578"/>
          </a:xfrm>
        </p:spPr>
        <p:txBody>
          <a:bodyPr>
            <a:normAutofit/>
          </a:bodyPr>
          <a:lstStyle/>
          <a:p>
            <a:pPr algn="ctr"/>
            <a:r>
              <a:rPr lang="ar-SA" b="1" dirty="0" smtClean="0"/>
              <a:t>تحديات التنمية المستدامة !!! في العراق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>
                <a:hlinkClick r:id="rId2"/>
              </a:rPr>
              <a:t>http://www.escwa.un.org/information/meetingdetailsAR.asp?referenceNUM=3248a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ar-SA" sz="2200" dirty="0" smtClean="0">
                <a:hlinkClick r:id="rId3"/>
              </a:rPr>
              <a:t>التقرير العربي للأهداف الإنمائية للألفية: مواجهة التحديات ونظرة لما بعد عام 2015</a:t>
            </a:r>
            <a:r>
              <a:rPr lang="en-US" sz="2200" b="1" dirty="0" smtClean="0"/>
              <a:t/>
            </a:r>
            <a:br>
              <a:rPr lang="en-US" sz="2200" b="1" dirty="0" smtClean="0"/>
            </a:br>
            <a:endParaRPr lang="en-US" sz="2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357430"/>
            <a:ext cx="8243918" cy="4267200"/>
          </a:xfrm>
        </p:spPr>
        <p:txBody>
          <a:bodyPr/>
          <a:lstStyle/>
          <a:p>
            <a:pPr algn="r" rtl="1"/>
            <a:r>
              <a:rPr lang="ar-SA" b="1" dirty="0" smtClean="0"/>
              <a:t>داخلية</a:t>
            </a:r>
            <a:r>
              <a:rPr lang="ar-SA" dirty="0" smtClean="0"/>
              <a:t> – تامين الاهداف الانمائية </a:t>
            </a:r>
            <a:r>
              <a:rPr lang="en-US" dirty="0" smtClean="0"/>
              <a:t>MDGs </a:t>
            </a:r>
            <a:r>
              <a:rPr lang="ar-SA" dirty="0" smtClean="0"/>
              <a:t> بحلول 2015</a:t>
            </a:r>
          </a:p>
          <a:p>
            <a:pPr algn="r" rtl="1"/>
            <a:endParaRPr lang="ar-SA" dirty="0" smtClean="0"/>
          </a:p>
          <a:p>
            <a:pPr algn="r" rtl="1"/>
            <a:endParaRPr lang="ar-SA" dirty="0" smtClean="0"/>
          </a:p>
          <a:p>
            <a:pPr algn="r" rtl="1"/>
            <a:r>
              <a:rPr lang="ar-SA" b="1" dirty="0" smtClean="0"/>
              <a:t>خارجية</a:t>
            </a:r>
            <a:r>
              <a:rPr lang="ar-SA" dirty="0" smtClean="0"/>
              <a:t> – المياه</a:t>
            </a:r>
            <a:r>
              <a:rPr lang="en-US" dirty="0" smtClean="0"/>
              <a:t> </a:t>
            </a:r>
            <a:r>
              <a:rPr lang="ar-SA" dirty="0" smtClean="0"/>
              <a:t>، الارض ، الثروات ، السلام</a:t>
            </a:r>
          </a:p>
          <a:p>
            <a:pPr algn="r" rtl="1">
              <a:buNone/>
            </a:pPr>
            <a:endParaRPr lang="ar-SA" dirty="0" smtClean="0"/>
          </a:p>
          <a:p>
            <a:pPr algn="r" rtl="1"/>
            <a:endParaRPr lang="ar-SA" dirty="0" smtClean="0"/>
          </a:p>
          <a:p>
            <a:pPr algn="r" rtl="1"/>
            <a:r>
              <a:rPr lang="ar-SA" b="1" dirty="0" smtClean="0"/>
              <a:t>طبيعية</a:t>
            </a:r>
            <a:r>
              <a:rPr lang="ar-SA" dirty="0" smtClean="0"/>
              <a:t> – نوبات التغير المناخي والكوارث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381000"/>
            <a:ext cx="7743852" cy="1143000"/>
          </a:xfrm>
        </p:spPr>
        <p:txBody>
          <a:bodyPr/>
          <a:lstStyle/>
          <a:p>
            <a:pPr algn="ctr"/>
            <a:r>
              <a:rPr lang="ar-SA" sz="4800" dirty="0" smtClean="0"/>
              <a:t>معطيات 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تهديدات   ............   وفرص</a:t>
            </a:r>
            <a:br>
              <a:rPr lang="ar-SA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428660" y="1785926"/>
            <a:ext cx="3729042" cy="4267200"/>
          </a:xfrm>
        </p:spPr>
        <p:txBody>
          <a:bodyPr/>
          <a:lstStyle/>
          <a:p>
            <a:pPr algn="ctr">
              <a:buNone/>
            </a:pPr>
            <a:r>
              <a:rPr lang="ar-SA" b="1" u="sng" dirty="0" smtClean="0"/>
              <a:t>فرص</a:t>
            </a:r>
            <a:endParaRPr lang="en-US" b="1" u="sng" dirty="0" smtClean="0"/>
          </a:p>
          <a:p>
            <a:pPr algn="ctr"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 -</a:t>
            </a:r>
            <a:r>
              <a:rPr lang="ar-SA" dirty="0" smtClean="0"/>
              <a:t>انتفاخ شبابي هائل عالميا</a:t>
            </a: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4810" y="1828800"/>
            <a:ext cx="4500594" cy="4267200"/>
          </a:xfrm>
        </p:spPr>
        <p:txBody>
          <a:bodyPr/>
          <a:lstStyle/>
          <a:p>
            <a:pPr algn="ctr">
              <a:buNone/>
            </a:pPr>
            <a:r>
              <a:rPr lang="ar-SA" b="1" u="sng" dirty="0" smtClean="0"/>
              <a:t>تهديدات</a:t>
            </a:r>
            <a:endParaRPr lang="en-US" b="1" u="sng" dirty="0" smtClean="0"/>
          </a:p>
          <a:p>
            <a:pPr algn="ctr">
              <a:buNone/>
            </a:pPr>
            <a:endParaRPr lang="en-US" b="1" dirty="0" smtClean="0"/>
          </a:p>
          <a:p>
            <a:pPr>
              <a:buFontTx/>
              <a:buChar char="-"/>
            </a:pPr>
            <a:r>
              <a:rPr lang="ar-SA" dirty="0" smtClean="0"/>
              <a:t>تحديات جسام</a:t>
            </a:r>
            <a:endParaRPr lang="en-US" dirty="0" smtClean="0"/>
          </a:p>
          <a:p>
            <a:pPr>
              <a:buNone/>
            </a:pPr>
            <a:r>
              <a:rPr lang="ar-SA" dirty="0" smtClean="0"/>
              <a:t>- معدل زيادة سكانية تصل الى </a:t>
            </a:r>
            <a:r>
              <a:rPr lang="ar-SA" sz="2400" dirty="0" smtClean="0"/>
              <a:t>2.3 %</a:t>
            </a:r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معدل زيادة سكانية تصل الى 2.3 %</a:t>
            </a:r>
            <a:br>
              <a:rPr lang="ar-SA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828800"/>
            <a:ext cx="7529538" cy="4267200"/>
          </a:xfrm>
        </p:spPr>
        <p:txBody>
          <a:bodyPr/>
          <a:lstStyle/>
          <a:p>
            <a:pPr>
              <a:buFontTx/>
              <a:buChar char="-"/>
            </a:pPr>
            <a:r>
              <a:rPr lang="en-US" b="1" dirty="0" smtClean="0"/>
              <a:t>55.256.000</a:t>
            </a:r>
            <a:r>
              <a:rPr lang="ar-SA" dirty="0" smtClean="0"/>
              <a:t> مليون عام 2030</a:t>
            </a:r>
          </a:p>
          <a:p>
            <a:pPr>
              <a:buFont typeface="Wingdings" pitchFamily="2" charset="2"/>
              <a:buChar char="ü"/>
            </a:pPr>
            <a:r>
              <a:rPr lang="ar-SA" dirty="0" smtClean="0"/>
              <a:t> </a:t>
            </a:r>
            <a:r>
              <a:rPr lang="en-US" b="1" dirty="0" smtClean="0"/>
              <a:t>83.357.000</a:t>
            </a:r>
            <a:r>
              <a:rPr lang="ar-SA" dirty="0" smtClean="0"/>
              <a:t> مليون عام 2050</a:t>
            </a:r>
            <a:endParaRPr lang="en-US" dirty="0" smtClean="0"/>
          </a:p>
          <a:p>
            <a:pPr>
              <a:buNone/>
            </a:pPr>
            <a:r>
              <a:rPr lang="ar-SA" dirty="0" smtClean="0"/>
              <a:t>	</a:t>
            </a:r>
          </a:p>
          <a:p>
            <a:pPr algn="r" rtl="0">
              <a:buNone/>
            </a:pPr>
            <a:r>
              <a:rPr lang="en-US" dirty="0" smtClean="0"/>
              <a:t>http://populationpyramid.net/Iraq/2030/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381000"/>
            <a:ext cx="7743852" cy="1404926"/>
          </a:xfrm>
        </p:spPr>
        <p:txBody>
          <a:bodyPr/>
          <a:lstStyle/>
          <a:p>
            <a:pPr algn="ctr" rtl="0"/>
            <a:r>
              <a:rPr lang="en-US" dirty="0" smtClean="0">
                <a:latin typeface="AR CENA" pitchFamily="2" charset="0"/>
              </a:rPr>
              <a:t> Iraqi Environment</a:t>
            </a:r>
            <a:br>
              <a:rPr lang="en-US" dirty="0" smtClean="0">
                <a:latin typeface="AR CENA" pitchFamily="2" charset="0"/>
              </a:rPr>
            </a:br>
            <a:r>
              <a:rPr lang="en-US" dirty="0" smtClean="0">
                <a:latin typeface="AR CENA" pitchFamily="2" charset="0"/>
              </a:rPr>
              <a:t> Environmental Sustainability (Performance) Index* </a:t>
            </a:r>
            <a:br>
              <a:rPr lang="en-US" dirty="0" smtClean="0">
                <a:latin typeface="AR CENA" pitchFamily="2" charset="0"/>
              </a:rPr>
            </a:br>
            <a:endParaRPr lang="ar-IQ" dirty="0">
              <a:latin typeface="AR CENA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0166" y="1643050"/>
            <a:ext cx="6982544" cy="4857784"/>
          </a:xfrm>
        </p:spPr>
        <p:txBody>
          <a:bodyPr/>
          <a:lstStyle/>
          <a:p>
            <a:pPr algn="l" rtl="0">
              <a:buFontTx/>
              <a:buChar char="-"/>
            </a:pPr>
            <a:r>
              <a:rPr lang="en-US" dirty="0" smtClean="0">
                <a:latin typeface="AR CENA" pitchFamily="2" charset="0"/>
              </a:rPr>
              <a:t>In 2005; 143 / 146</a:t>
            </a:r>
          </a:p>
          <a:p>
            <a:pPr algn="l" rtl="0">
              <a:buFontTx/>
              <a:buChar char="-"/>
            </a:pPr>
            <a:r>
              <a:rPr lang="en-US" dirty="0" smtClean="0">
                <a:latin typeface="AR CENA" pitchFamily="2" charset="0"/>
              </a:rPr>
              <a:t>In 2008; 150 / 163</a:t>
            </a:r>
          </a:p>
          <a:p>
            <a:pPr algn="l" rtl="0">
              <a:buFontTx/>
              <a:buChar char="-"/>
            </a:pPr>
            <a:r>
              <a:rPr lang="en-US" dirty="0" smtClean="0">
                <a:latin typeface="AR CENA" pitchFamily="2" charset="0"/>
              </a:rPr>
              <a:t>In 2010; 150 / 163</a:t>
            </a:r>
            <a:endParaRPr lang="en-US" sz="2000" dirty="0" smtClean="0">
              <a:latin typeface="AR CENA" pitchFamily="2" charset="0"/>
            </a:endParaRPr>
          </a:p>
          <a:p>
            <a:pPr algn="l" rtl="0">
              <a:buFontTx/>
              <a:buChar char="-"/>
            </a:pPr>
            <a:r>
              <a:rPr lang="en-US" dirty="0" smtClean="0">
                <a:latin typeface="AR CENA" pitchFamily="2" charset="0"/>
              </a:rPr>
              <a:t>In 2012; 132 / 132</a:t>
            </a:r>
          </a:p>
          <a:p>
            <a:pPr algn="l" rtl="0">
              <a:buNone/>
            </a:pPr>
            <a:r>
              <a:rPr lang="en-US" dirty="0" smtClean="0">
                <a:latin typeface="AR CENA" pitchFamily="2" charset="0"/>
              </a:rPr>
              <a:t>(</a:t>
            </a:r>
            <a:r>
              <a:rPr lang="en-US" dirty="0" smtClean="0">
                <a:latin typeface="AR CENA" pitchFamily="2" charset="0"/>
                <a:hlinkClick r:id="rId2"/>
              </a:rPr>
              <a:t>http://epi.yale.edu/Countries</a:t>
            </a:r>
            <a:r>
              <a:rPr lang="en-US" dirty="0" smtClean="0">
                <a:latin typeface="AR CENA" pitchFamily="2" charset="0"/>
              </a:rPr>
              <a:t>)</a:t>
            </a:r>
          </a:p>
          <a:p>
            <a:pPr algn="l" rtl="0">
              <a:buFont typeface="Arial" charset="0"/>
              <a:buChar char="•"/>
            </a:pPr>
            <a:r>
              <a:rPr lang="en-US" sz="2400" dirty="0" smtClean="0">
                <a:latin typeface="AR CENA" pitchFamily="2" charset="0"/>
              </a:rPr>
              <a:t>Based on; Environmental public health &amp; Ecosystem vitality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332656"/>
            <a:ext cx="6324600" cy="1143000"/>
          </a:xfrm>
        </p:spPr>
        <p:txBody>
          <a:bodyPr/>
          <a:lstStyle/>
          <a:p>
            <a:r>
              <a:rPr lang="en-US" dirty="0" smtClean="0">
                <a:latin typeface="AR CENA" pitchFamily="2" charset="0"/>
              </a:rPr>
              <a:t>Youth Demography</a:t>
            </a:r>
            <a:br>
              <a:rPr lang="en-US" dirty="0" smtClean="0">
                <a:latin typeface="AR CENA" pitchFamily="2" charset="0"/>
              </a:rPr>
            </a:br>
            <a:r>
              <a:rPr lang="en-US" dirty="0" smtClean="0"/>
              <a:t> </a:t>
            </a:r>
            <a:r>
              <a:rPr lang="en-US" dirty="0" smtClean="0">
                <a:latin typeface="AR CENA" pitchFamily="2" charset="0"/>
              </a:rPr>
              <a:t>‘youth bulge’ 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268760"/>
            <a:ext cx="7848872" cy="4608512"/>
          </a:xfrm>
        </p:spPr>
        <p:txBody>
          <a:bodyPr/>
          <a:lstStyle/>
          <a:p>
            <a:pPr algn="l" rtl="0">
              <a:buFontTx/>
              <a:buChar char="-"/>
            </a:pPr>
            <a:r>
              <a:rPr lang="en-US" b="1" dirty="0" smtClean="0">
                <a:latin typeface="AR CENA" pitchFamily="2" charset="0"/>
              </a:rPr>
              <a:t>Arab region</a:t>
            </a:r>
            <a:r>
              <a:rPr lang="en-US" dirty="0" smtClean="0">
                <a:latin typeface="AR CENA" pitchFamily="2" charset="0"/>
              </a:rPr>
              <a:t>;  60 % under 25 years old,</a:t>
            </a:r>
          </a:p>
          <a:p>
            <a:pPr algn="l" rtl="0">
              <a:buNone/>
            </a:pPr>
            <a:r>
              <a:rPr lang="en-US" dirty="0" smtClean="0">
                <a:latin typeface="AR CENA" pitchFamily="2" charset="0"/>
              </a:rPr>
              <a:t>(median age of 22 years / global average 28).</a:t>
            </a:r>
          </a:p>
          <a:p>
            <a:pPr algn="l" rtl="0">
              <a:buNone/>
            </a:pPr>
            <a:endParaRPr lang="en-US" dirty="0" smtClean="0">
              <a:latin typeface="AR CENA" pitchFamily="2" charset="0"/>
            </a:endParaRPr>
          </a:p>
          <a:p>
            <a:pPr algn="l" rtl="0">
              <a:buFontTx/>
              <a:buChar char="-"/>
            </a:pPr>
            <a:r>
              <a:rPr lang="en-US" b="1" dirty="0" smtClean="0">
                <a:latin typeface="AR CENA" pitchFamily="2" charset="0"/>
              </a:rPr>
              <a:t>Iraq</a:t>
            </a:r>
            <a:r>
              <a:rPr lang="en-US" dirty="0" smtClean="0">
                <a:latin typeface="AR CENA" pitchFamily="2" charset="0"/>
              </a:rPr>
              <a:t>;</a:t>
            </a:r>
          </a:p>
          <a:p>
            <a:pPr algn="l" rtl="0">
              <a:buNone/>
            </a:pPr>
            <a:r>
              <a:rPr lang="en-US" dirty="0" smtClean="0">
                <a:latin typeface="AR CENA" pitchFamily="2" charset="0"/>
              </a:rPr>
              <a:t>    - Population (31.7 – 32.962 million) </a:t>
            </a:r>
          </a:p>
          <a:p>
            <a:pPr algn="l" rtl="0">
              <a:buNone/>
            </a:pPr>
            <a:r>
              <a:rPr lang="en-US" dirty="0" smtClean="0">
                <a:latin typeface="AR CENA" pitchFamily="2" charset="0"/>
              </a:rPr>
              <a:t>          * youth ages 15-24 Yrs = 20.1%</a:t>
            </a:r>
          </a:p>
          <a:p>
            <a:pPr algn="l" rtl="0">
              <a:buNone/>
            </a:pPr>
            <a:r>
              <a:rPr lang="en-US" dirty="0" smtClean="0">
                <a:latin typeface="AR CENA" pitchFamily="2" charset="0"/>
              </a:rPr>
              <a:t>          * Ages  below 15 = 43.1%</a:t>
            </a:r>
          </a:p>
          <a:p>
            <a:pPr algn="l" rtl="0">
              <a:buNone/>
            </a:pPr>
            <a:r>
              <a:rPr lang="en-US" dirty="0" smtClean="0">
                <a:latin typeface="AR CENA" pitchFamily="2" charset="0"/>
              </a:rPr>
              <a:t>	- Youth Bulge 63 %</a:t>
            </a:r>
          </a:p>
          <a:p>
            <a:pPr algn="l" rtl="0">
              <a:buNone/>
            </a:pPr>
            <a:r>
              <a:rPr lang="en-US" dirty="0" smtClean="0">
                <a:latin typeface="AR CENA" pitchFamily="2" charset="0"/>
              </a:rPr>
              <a:t>  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7815290" cy="1143000"/>
          </a:xfrm>
        </p:spPr>
        <p:txBody>
          <a:bodyPr/>
          <a:lstStyle/>
          <a:p>
            <a:pPr algn="ctr"/>
            <a:r>
              <a:rPr lang="ar-SA" dirty="0" smtClean="0"/>
              <a:t>توزيع الفئات العمرية لنفوس العراق 2012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1600" dirty="0" smtClean="0"/>
              <a:t>http://populationpyramid.net/Iraq/2030/</a:t>
            </a:r>
            <a:endParaRPr lang="en-US" sz="1600" dirty="0"/>
          </a:p>
        </p:txBody>
      </p:sp>
      <p:pic>
        <p:nvPicPr>
          <p:cNvPr id="1026" name="Picture 2" descr="C:\Users\Mukdad\Desktop\د. ابتسام رحيمة\IZ_popgraph%202012.bm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9144000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F111">
  <a:themeElements>
    <a:clrScheme name="">
      <a:dk1>
        <a:srgbClr val="663300"/>
      </a:dk1>
      <a:lt1>
        <a:srgbClr val="FFCC66"/>
      </a:lt1>
      <a:dk2>
        <a:srgbClr val="663300"/>
      </a:dk2>
      <a:lt2>
        <a:srgbClr val="666633"/>
      </a:lt2>
      <a:accent1>
        <a:srgbClr val="666633"/>
      </a:accent1>
      <a:accent2>
        <a:srgbClr val="800000"/>
      </a:accent2>
      <a:accent3>
        <a:srgbClr val="FFE2B8"/>
      </a:accent3>
      <a:accent4>
        <a:srgbClr val="562A00"/>
      </a:accent4>
      <a:accent5>
        <a:srgbClr val="B8B8AD"/>
      </a:accent5>
      <a:accent6>
        <a:srgbClr val="730000"/>
      </a:accent6>
      <a:hlink>
        <a:srgbClr val="0033CC"/>
      </a:hlink>
      <a:folHlink>
        <a:srgbClr val="FF33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FFFFFF"/>
        </a:dk1>
        <a:lt1>
          <a:srgbClr val="FFFFFF"/>
        </a:lt1>
        <a:dk2>
          <a:srgbClr val="FFFFFF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DADADA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PF111</Template>
  <TotalTime>3614</TotalTime>
  <Words>441</Words>
  <Application>Microsoft Office PowerPoint</Application>
  <PresentationFormat>On-screen Show (4:3)</PresentationFormat>
  <Paragraphs>139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PF111</vt:lpstr>
      <vt:lpstr>قسم الهندسة الكيمياوية الجامعة التكنولوجية </vt:lpstr>
      <vt:lpstr>دور الجامعة التكنولوجية  في تعليم عالي من أجل التنمية المستدامة</vt:lpstr>
      <vt:lpstr>Slide 3</vt:lpstr>
      <vt:lpstr>تحديات التنمية المستدامة !!! في العراق  http://www.escwa.un.org/information/meetingdetailsAR.asp?referenceNUM=3248a التقرير العربي للأهداف الإنمائية للألفية: مواجهة التحديات ونظرة لما بعد عام 2015 </vt:lpstr>
      <vt:lpstr>معطيات  تهديدات   ............   وفرص </vt:lpstr>
      <vt:lpstr>معدل زيادة سكانية تصل الى 2.3 % </vt:lpstr>
      <vt:lpstr> Iraqi Environment  Environmental Sustainability (Performance) Index*  </vt:lpstr>
      <vt:lpstr>Youth Demography  ‘youth bulge’  </vt:lpstr>
      <vt:lpstr>توزيع الفئات العمرية لنفوس العراق 2012  http://populationpyramid.net/Iraq/2030/</vt:lpstr>
      <vt:lpstr> ESD</vt:lpstr>
      <vt:lpstr>Slide 11</vt:lpstr>
      <vt:lpstr>2012 EPI objectives of environmental policy:  Environmental Health &amp; Ecosystem Vitality</vt:lpstr>
      <vt:lpstr>Sustainability Wheels</vt:lpstr>
      <vt:lpstr>Investment in SD Capitals ماهاتما غاندي "السرعة ليست ذات صلة ان كانت في الاتجاه الخطأ”  </vt:lpstr>
      <vt:lpstr>Slide 15</vt:lpstr>
      <vt:lpstr>Slide 16</vt:lpstr>
      <vt:lpstr>شكراً لحسن اصغائكم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MUKDAD ABDULWAHHAB AL-KHATEEB M.Sc., Engineering Geology, Dundee university, U.K., 1982  HEAD OF,  THE DEPARTMENT OF SUSTAINABLE DEVELOPMENT  ENVIRONMENT RESEARCH CENTRE,  UNIVERSITY OF TECHNOLOGY , BAGHDAD - IRAQ</dc:title>
  <dc:creator>MUKDAD</dc:creator>
  <cp:lastModifiedBy>sara</cp:lastModifiedBy>
  <cp:revision>298</cp:revision>
  <dcterms:created xsi:type="dcterms:W3CDTF">2010-10-19T09:47:17Z</dcterms:created>
  <dcterms:modified xsi:type="dcterms:W3CDTF">2013-12-04T04:56:45Z</dcterms:modified>
</cp:coreProperties>
</file>